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1663" r:id="rId3"/>
    <p:sldId id="1664" r:id="rId4"/>
    <p:sldId id="1666" r:id="rId5"/>
    <p:sldId id="1715" r:id="rId6"/>
    <p:sldId id="1698" r:id="rId7"/>
    <p:sldId id="1716" r:id="rId8"/>
    <p:sldId id="1667" r:id="rId9"/>
    <p:sldId id="1690" r:id="rId10"/>
    <p:sldId id="1682" r:id="rId11"/>
    <p:sldId id="1696" r:id="rId12"/>
    <p:sldId id="1669" r:id="rId13"/>
    <p:sldId id="1684" r:id="rId14"/>
    <p:sldId id="1685" r:id="rId15"/>
    <p:sldId id="1675" r:id="rId16"/>
    <p:sldId id="1680" r:id="rId17"/>
    <p:sldId id="1691" r:id="rId18"/>
    <p:sldId id="1692" r:id="rId19"/>
    <p:sldId id="1694" r:id="rId20"/>
    <p:sldId id="1679" r:id="rId21"/>
    <p:sldId id="1677" r:id="rId22"/>
    <p:sldId id="1681" r:id="rId23"/>
    <p:sldId id="1678" r:id="rId24"/>
    <p:sldId id="1689" r:id="rId25"/>
    <p:sldId id="1674" r:id="rId26"/>
    <p:sldId id="1695" r:id="rId27"/>
    <p:sldId id="1671" r:id="rId28"/>
    <p:sldId id="1673" r:id="rId29"/>
    <p:sldId id="1718" r:id="rId30"/>
    <p:sldId id="1693" r:id="rId31"/>
    <p:sldId id="1697" r:id="rId32"/>
    <p:sldId id="1700" r:id="rId33"/>
    <p:sldId id="1714" r:id="rId34"/>
    <p:sldId id="1701" r:id="rId35"/>
    <p:sldId id="1702" r:id="rId36"/>
    <p:sldId id="1717" r:id="rId37"/>
    <p:sldId id="1704" r:id="rId38"/>
    <p:sldId id="1713" r:id="rId39"/>
    <p:sldId id="1705" r:id="rId40"/>
    <p:sldId id="1712" r:id="rId41"/>
    <p:sldId id="1711" r:id="rId42"/>
    <p:sldId id="1707" r:id="rId43"/>
    <p:sldId id="1708" r:id="rId44"/>
    <p:sldId id="1709" r:id="rId45"/>
    <p:sldId id="1710" r:id="rId46"/>
    <p:sldId id="1633"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EDBD95"/>
    <a:srgbClr val="CDCB99"/>
    <a:srgbClr val="FF6600"/>
    <a:srgbClr val="DFC597"/>
    <a:srgbClr val="A1A1A1"/>
    <a:srgbClr val="595959"/>
    <a:srgbClr val="C33246"/>
    <a:srgbClr val="767171"/>
    <a:srgbClr val="3233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371" autoAdjust="0"/>
  </p:normalViewPr>
  <p:slideViewPr>
    <p:cSldViewPr snapToGrid="0">
      <p:cViewPr varScale="1">
        <p:scale>
          <a:sx n="94" d="100"/>
          <a:sy n="94" d="100"/>
        </p:scale>
        <p:origin x="492" y="53"/>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12/15/2023</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15/12/2023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51D801BC-A339-CC2B-EA8A-E9C93D00272D}"/>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0C32E7-B291-2245-4C42-04163CDC86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44811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A996F1D3-05C1-8FA0-FDDC-98A67040A1E4}"/>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6A050D-335D-6674-285C-7F16BF6B73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40644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59DB-985C-DF9B-E36B-040F0A5C5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628C0-009A-5274-9A07-6FC3CCB00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D3247F-2B9E-3CF9-9F53-4B2B5F00EB35}"/>
              </a:ext>
            </a:extLst>
          </p:cNvPr>
          <p:cNvSpPr>
            <a:spLocks noGrp="1"/>
          </p:cNvSpPr>
          <p:nvPr>
            <p:ph type="dt" sz="half" idx="10"/>
          </p:nvPr>
        </p:nvSpPr>
        <p:spPr/>
        <p:txBody>
          <a:bodyPr/>
          <a:lstStyle/>
          <a:p>
            <a:fld id="{35EB558A-3A50-495C-9BF4-E89F5705CCE6}" type="datetimeFigureOut">
              <a:rPr lang="en-IN" smtClean="0"/>
              <a:t>15-12-2023</a:t>
            </a:fld>
            <a:endParaRPr lang="en-IN"/>
          </a:p>
        </p:txBody>
      </p:sp>
      <p:sp>
        <p:nvSpPr>
          <p:cNvPr id="5" name="Footer Placeholder 4">
            <a:extLst>
              <a:ext uri="{FF2B5EF4-FFF2-40B4-BE49-F238E27FC236}">
                <a16:creationId xmlns:a16="http://schemas.microsoft.com/office/drawing/2014/main" id="{68A43F04-71D2-6B6A-FEF0-63204096A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F9C84-8F19-828F-2597-635717DBD4CF}"/>
              </a:ext>
            </a:extLst>
          </p:cNvPr>
          <p:cNvSpPr>
            <a:spLocks noGrp="1"/>
          </p:cNvSpPr>
          <p:nvPr>
            <p:ph type="sldNum" sz="quarter" idx="12"/>
          </p:nvPr>
        </p:nvSpPr>
        <p:spPr/>
        <p:txBody>
          <a:bodyPr/>
          <a:lstStyle/>
          <a:p>
            <a:fld id="{1E171E4F-9C74-4E79-BFC0-DC9DF09E65AC}" type="slidenum">
              <a:rPr lang="en-IN" smtClean="0"/>
              <a:t>‹#›</a:t>
            </a:fld>
            <a:endParaRPr lang="en-IN"/>
          </a:p>
        </p:txBody>
      </p:sp>
    </p:spTree>
    <p:extLst>
      <p:ext uri="{BB962C8B-B14F-4D97-AF65-F5344CB8AC3E}">
        <p14:creationId xmlns:p14="http://schemas.microsoft.com/office/powerpoint/2010/main" val="138411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720B-E183-E19C-C343-ECD490C8D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8D5F7-7A10-E6CC-5CC9-DA5332779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4B226-F620-8F67-9BA8-41C8BC7B808B}"/>
              </a:ext>
            </a:extLst>
          </p:cNvPr>
          <p:cNvSpPr>
            <a:spLocks noGrp="1"/>
          </p:cNvSpPr>
          <p:nvPr>
            <p:ph type="dt" sz="half" idx="10"/>
          </p:nvPr>
        </p:nvSpPr>
        <p:spPr/>
        <p:txBody>
          <a:bodyPr/>
          <a:lstStyle/>
          <a:p>
            <a:fld id="{35EB558A-3A50-495C-9BF4-E89F5705CCE6}" type="datetimeFigureOut">
              <a:rPr lang="en-IN" smtClean="0"/>
              <a:t>15-12-2023</a:t>
            </a:fld>
            <a:endParaRPr lang="en-IN"/>
          </a:p>
        </p:txBody>
      </p:sp>
      <p:sp>
        <p:nvSpPr>
          <p:cNvPr id="5" name="Footer Placeholder 4">
            <a:extLst>
              <a:ext uri="{FF2B5EF4-FFF2-40B4-BE49-F238E27FC236}">
                <a16:creationId xmlns:a16="http://schemas.microsoft.com/office/drawing/2014/main" id="{1F391E7D-6DD1-73E1-A2EC-AB37C294C1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AD163-C71B-B1B6-17B2-703BDD2D6C41}"/>
              </a:ext>
            </a:extLst>
          </p:cNvPr>
          <p:cNvSpPr>
            <a:spLocks noGrp="1"/>
          </p:cNvSpPr>
          <p:nvPr>
            <p:ph type="sldNum" sz="quarter" idx="12"/>
          </p:nvPr>
        </p:nvSpPr>
        <p:spPr/>
        <p:txBody>
          <a:bodyPr/>
          <a:lstStyle/>
          <a:p>
            <a:fld id="{1E171E4F-9C74-4E79-BFC0-DC9DF09E65AC}" type="slidenum">
              <a:rPr lang="en-IN" smtClean="0"/>
              <a:t>‹#›</a:t>
            </a:fld>
            <a:endParaRPr lang="en-IN"/>
          </a:p>
        </p:txBody>
      </p:sp>
      <p:pic>
        <p:nvPicPr>
          <p:cNvPr id="7" name="Graphic 6">
            <a:extLst>
              <a:ext uri="{FF2B5EF4-FFF2-40B4-BE49-F238E27FC236}">
                <a16:creationId xmlns:a16="http://schemas.microsoft.com/office/drawing/2014/main" id="{3207062D-1385-7310-66E0-939D39DD69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08086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8"/>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60" imgH="360" progId="TCLayout.ActiveDocument.1">
                  <p:embed/>
                </p:oleObj>
              </mc:Choice>
              <mc:Fallback>
                <p:oleObj name="think-cell Slide" r:id="rId19"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 id="2147483667" r:id="rId14"/>
    <p:sldLayoutId id="2147483668"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41.png"/><Relationship Id="rId1" Type="http://schemas.openxmlformats.org/officeDocument/2006/relationships/slideLayout" Target="../slideLayouts/slideLayout16.xml"/><Relationship Id="rId4" Type="http://schemas.openxmlformats.org/officeDocument/2006/relationships/image" Target="../media/image42.wmf"/></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walmart-2023-sep-ascend/Team06-Inventory-Update.git" TargetMode="External"/><Relationship Id="rId13" Type="http://schemas.openxmlformats.org/officeDocument/2006/relationships/hyperlink" Target="http://localhost:9503/swagger-ui/index.html#/" TargetMode="External"/><Relationship Id="rId3" Type="http://schemas.openxmlformats.org/officeDocument/2006/relationships/hyperlink" Target="http://localhost:9090/job/payment-service-automation/" TargetMode="External"/><Relationship Id="rId7" Type="http://schemas.openxmlformats.org/officeDocument/2006/relationships/hyperlink" Target="http://localhost:9501/swagger-ui/index.html#/" TargetMode="External"/><Relationship Id="rId12" Type="http://schemas.openxmlformats.org/officeDocument/2006/relationships/hyperlink" Target="http://localhost:9090/job/email-notification-automation/" TargetMode="External"/><Relationship Id="rId2" Type="http://schemas.openxmlformats.org/officeDocument/2006/relationships/hyperlink" Target="https://github.com/walmart-2023-sep-ascend/Team06-Payment-module.git" TargetMode="External"/><Relationship Id="rId16" Type="http://schemas.openxmlformats.org/officeDocument/2006/relationships/hyperlink" Target="http://localhost:9504/swagger-ui/index.html#/" TargetMode="External"/><Relationship Id="rId1" Type="http://schemas.openxmlformats.org/officeDocument/2006/relationships/slideLayout" Target="../slideLayouts/slideLayout16.xml"/><Relationship Id="rId6" Type="http://schemas.openxmlformats.org/officeDocument/2006/relationships/hyperlink" Target="http://localhost:9090/job/order-confirmation-automation/" TargetMode="External"/><Relationship Id="rId11" Type="http://schemas.openxmlformats.org/officeDocument/2006/relationships/hyperlink" Target="https://github.com/walmart-2023-sep-ascend/Team06-Email-Notification.git" TargetMode="External"/><Relationship Id="rId5" Type="http://schemas.openxmlformats.org/officeDocument/2006/relationships/hyperlink" Target="https://github.com/walmart-2023-sep-ascend/Team06-Order-Confirmation-Service.git" TargetMode="External"/><Relationship Id="rId15" Type="http://schemas.openxmlformats.org/officeDocument/2006/relationships/hyperlink" Target="http://localhost:9090/job/shopping-feedback-automation/" TargetMode="External"/><Relationship Id="rId10" Type="http://schemas.openxmlformats.org/officeDocument/2006/relationships/hyperlink" Target="http://localhost:9502/swagger-ui/index.html#/" TargetMode="External"/><Relationship Id="rId4" Type="http://schemas.openxmlformats.org/officeDocument/2006/relationships/hyperlink" Target="http://localhost:9500/swagger-ui/index.html#/" TargetMode="External"/><Relationship Id="rId9" Type="http://schemas.openxmlformats.org/officeDocument/2006/relationships/hyperlink" Target="http://localhost:9090/job/inventory-update-automation/" TargetMode="External"/><Relationship Id="rId14" Type="http://schemas.openxmlformats.org/officeDocument/2006/relationships/hyperlink" Target="https://github.com/walmart-2023-sep-ascend/Team06-Shopping-Feedback-Service.gi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2.wmf"/></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6.jpeg"/><Relationship Id="rId1" Type="http://schemas.openxmlformats.org/officeDocument/2006/relationships/slideLayout" Target="../slideLayouts/slideLayout11.xml"/><Relationship Id="rId4" Type="http://schemas.openxmlformats.org/officeDocument/2006/relationships/image" Target="../media/image37.wmf"/></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2334" y="2561078"/>
            <a:ext cx="10525125" cy="1356269"/>
          </a:xfrm>
        </p:spPr>
        <p:txBody>
          <a:bodyPr anchor="b">
            <a:spAutoFit/>
          </a:bodyPr>
          <a:lstStyle/>
          <a:p>
            <a:r>
              <a:rPr lang="en-US" sz="3200" dirty="0">
                <a:latin typeface="Bogle" panose="020B0503020203060203" pitchFamily="34" charset="0"/>
              </a:rPr>
              <a:t>PGP In Project Engineering</a:t>
            </a:r>
            <a:br>
              <a:rPr lang="en-US" sz="3200" dirty="0">
                <a:latin typeface="Bogle" panose="020B0503020203060203" pitchFamily="34" charset="0"/>
              </a:rPr>
            </a:br>
            <a:r>
              <a:rPr lang="en-US" sz="3200" dirty="0">
                <a:latin typeface="Bogle" panose="020B0503020203060203" pitchFamily="34" charset="0"/>
              </a:rPr>
              <a:t>Capstone Project</a:t>
            </a:r>
          </a:p>
          <a:p>
            <a:pPr algn="l"/>
            <a:endParaRPr lang="en-US" sz="1800" b="0" i="0" u="none" strike="noStrike" baseline="0" dirty="0">
              <a:solidFill>
                <a:srgbClr val="000000"/>
              </a:solidFill>
              <a:latin typeface="Bogle" panose="020B0503020203060203" pitchFamily="34" charset="0"/>
            </a:endParaRPr>
          </a:p>
        </p:txBody>
      </p:sp>
      <p:sp>
        <p:nvSpPr>
          <p:cNvPr id="13" name="TextBox 12">
            <a:extLst>
              <a:ext uri="{FF2B5EF4-FFF2-40B4-BE49-F238E27FC236}">
                <a16:creationId xmlns:a16="http://schemas.microsoft.com/office/drawing/2014/main" id="{C48F8DD6-A1B3-8126-FAC3-218B712C7FFB}"/>
              </a:ext>
            </a:extLst>
          </p:cNvPr>
          <p:cNvSpPr txBox="1"/>
          <p:nvPr/>
        </p:nvSpPr>
        <p:spPr>
          <a:xfrm>
            <a:off x="671841" y="4646264"/>
            <a:ext cx="8669227" cy="1200329"/>
          </a:xfrm>
          <a:prstGeom prst="rect">
            <a:avLst/>
          </a:prstGeom>
          <a:noFill/>
        </p:spPr>
        <p:txBody>
          <a:bodyPr wrap="square" rtlCol="0">
            <a:spAutoFit/>
          </a:bodyPr>
          <a:lstStyle/>
          <a:p>
            <a:r>
              <a:rPr lang="en-IN" b="1" dirty="0">
                <a:solidFill>
                  <a:schemeClr val="bg1"/>
                </a:solidFill>
                <a:latin typeface="Bogle" panose="020B0503020203060203" pitchFamily="34" charset="0"/>
              </a:rPr>
              <a:t>Group 3 – Secure Payment/Order Confirmation/Real-time Inventory update &amp; Shipping and Delivery</a:t>
            </a:r>
          </a:p>
          <a:p>
            <a:endParaRPr lang="en-IN" b="1" dirty="0">
              <a:solidFill>
                <a:schemeClr val="bg1"/>
              </a:solidFill>
              <a:latin typeface="Bogle" panose="020B0503020203060203" pitchFamily="34" charset="0"/>
            </a:endParaRPr>
          </a:p>
          <a:p>
            <a:r>
              <a:rPr lang="en-IN" b="1" dirty="0">
                <a:solidFill>
                  <a:schemeClr val="bg1"/>
                </a:solidFill>
                <a:latin typeface="Bogle" panose="020B0503020203060203" pitchFamily="34" charset="0"/>
              </a:rPr>
              <a:t>15-Dec-2023</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Capstone Project solution design</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Picture 7" descr="A diagram of a service&#10;&#10;Description automatically generated">
            <a:extLst>
              <a:ext uri="{FF2B5EF4-FFF2-40B4-BE49-F238E27FC236}">
                <a16:creationId xmlns:a16="http://schemas.microsoft.com/office/drawing/2014/main" id="{D1327986-4192-B4F6-5853-AE622904007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433365" y="621029"/>
            <a:ext cx="4964860" cy="5866481"/>
          </a:xfrm>
          <a:prstGeom prst="rect">
            <a:avLst/>
          </a:prstGeom>
          <a:ln>
            <a:solidFill>
              <a:srgbClr val="339933"/>
            </a:solidFill>
          </a:ln>
        </p:spPr>
      </p:pic>
    </p:spTree>
    <p:extLst>
      <p:ext uri="{BB962C8B-B14F-4D97-AF65-F5344CB8AC3E}">
        <p14:creationId xmlns:p14="http://schemas.microsoft.com/office/powerpoint/2010/main" val="67082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Class diagram</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0AC64CC7-D57A-3A4C-1C56-5A108726646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63351" y="578386"/>
            <a:ext cx="5087664" cy="5828276"/>
          </a:xfrm>
          <a:prstGeom prst="rect">
            <a:avLst/>
          </a:prstGeom>
          <a:ln>
            <a:solidFill>
              <a:srgbClr val="339933"/>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0F8D6812-5BCA-D774-F064-2BDA5A4B3F13}"/>
              </a:ext>
            </a:extLst>
          </p:cNvPr>
          <p:cNvGraphicFramePr>
            <a:graphicFrameLocks noChangeAspect="1"/>
          </p:cNvGraphicFramePr>
          <p:nvPr>
            <p:extLst>
              <p:ext uri="{D42A27DB-BD31-4B8C-83A1-F6EECF244321}">
                <p14:modId xmlns:p14="http://schemas.microsoft.com/office/powerpoint/2010/main" val="254914667"/>
              </p:ext>
            </p:extLst>
          </p:nvPr>
        </p:nvGraphicFramePr>
        <p:xfrm>
          <a:off x="8824032" y="621029"/>
          <a:ext cx="1878012" cy="431800"/>
        </p:xfrm>
        <a:graphic>
          <a:graphicData uri="http://schemas.openxmlformats.org/presentationml/2006/ole">
            <mc:AlternateContent xmlns:mc="http://schemas.openxmlformats.org/markup-compatibility/2006">
              <mc:Choice xmlns:v="urn:schemas-microsoft-com:vml" Requires="v">
                <p:oleObj name="Packager Shell Object" showAsIcon="1" r:id="rId3" imgW="1877400" imgH="431640" progId="Package">
                  <p:embed/>
                </p:oleObj>
              </mc:Choice>
              <mc:Fallback>
                <p:oleObj name="Packager Shell Object" showAsIcon="1" r:id="rId3" imgW="1877400" imgH="431640" progId="Package">
                  <p:embed/>
                  <p:pic>
                    <p:nvPicPr>
                      <p:cNvPr id="5" name="Object 4">
                        <a:extLst>
                          <a:ext uri="{FF2B5EF4-FFF2-40B4-BE49-F238E27FC236}">
                            <a16:creationId xmlns:a16="http://schemas.microsoft.com/office/drawing/2014/main" id="{11E8C13A-AF69-6ADE-ABEF-203ACA56D8CD}"/>
                          </a:ext>
                        </a:extLst>
                      </p:cNvPr>
                      <p:cNvPicPr/>
                      <p:nvPr/>
                    </p:nvPicPr>
                    <p:blipFill>
                      <a:blip r:embed="rId4"/>
                      <a:stretch>
                        <a:fillRect/>
                      </a:stretch>
                    </p:blipFill>
                    <p:spPr>
                      <a:xfrm>
                        <a:off x="8824032" y="621029"/>
                        <a:ext cx="1878012" cy="431800"/>
                      </a:xfrm>
                      <a:prstGeom prst="rect">
                        <a:avLst/>
                      </a:prstGeom>
                    </p:spPr>
                  </p:pic>
                </p:oleObj>
              </mc:Fallback>
            </mc:AlternateContent>
          </a:graphicData>
        </a:graphic>
      </p:graphicFrame>
    </p:spTree>
    <p:extLst>
      <p:ext uri="{BB962C8B-B14F-4D97-AF65-F5344CB8AC3E}">
        <p14:creationId xmlns:p14="http://schemas.microsoft.com/office/powerpoint/2010/main" val="221314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8150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COD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BD793C93-3B5D-5028-56EB-685567ABE3EB}"/>
              </a:ext>
            </a:extLst>
          </p:cNvPr>
          <p:cNvPicPr>
            <a:picLocks noChangeAspect="1"/>
          </p:cNvPicPr>
          <p:nvPr/>
        </p:nvPicPr>
        <p:blipFill>
          <a:blip r:embed="rId2"/>
          <a:stretch>
            <a:fillRect/>
          </a:stretch>
        </p:blipFill>
        <p:spPr>
          <a:xfrm>
            <a:off x="626679" y="814421"/>
            <a:ext cx="5105755" cy="2656201"/>
          </a:xfrm>
          <a:prstGeom prst="rect">
            <a:avLst/>
          </a:prstGeom>
          <a:ln>
            <a:solidFill>
              <a:srgbClr val="339933"/>
            </a:solidFill>
          </a:ln>
        </p:spPr>
      </p:pic>
      <p:pic>
        <p:nvPicPr>
          <p:cNvPr id="6" name="Picture 5" descr="A screenshot of a computer&#10;&#10;Description automatically generated">
            <a:extLst>
              <a:ext uri="{FF2B5EF4-FFF2-40B4-BE49-F238E27FC236}">
                <a16:creationId xmlns:a16="http://schemas.microsoft.com/office/drawing/2014/main" id="{04B70168-DF68-73A8-289B-4BBCC8D9EAFC}"/>
              </a:ext>
            </a:extLst>
          </p:cNvPr>
          <p:cNvPicPr>
            <a:picLocks noChangeAspect="1"/>
          </p:cNvPicPr>
          <p:nvPr/>
        </p:nvPicPr>
        <p:blipFill>
          <a:blip r:embed="rId3"/>
          <a:stretch>
            <a:fillRect/>
          </a:stretch>
        </p:blipFill>
        <p:spPr>
          <a:xfrm>
            <a:off x="6013231" y="814422"/>
            <a:ext cx="5065025" cy="2656200"/>
          </a:xfrm>
          <a:prstGeom prst="rect">
            <a:avLst/>
          </a:prstGeom>
          <a:ln>
            <a:solidFill>
              <a:srgbClr val="339933"/>
            </a:solidFill>
          </a:ln>
        </p:spPr>
      </p:pic>
      <p:pic>
        <p:nvPicPr>
          <p:cNvPr id="7" name="Picture 6" descr="A screenshot of a computer&#10;&#10;Description automatically generated">
            <a:extLst>
              <a:ext uri="{FF2B5EF4-FFF2-40B4-BE49-F238E27FC236}">
                <a16:creationId xmlns:a16="http://schemas.microsoft.com/office/drawing/2014/main" id="{75AC4B49-95BB-BB66-0D7F-139FE4116CEA}"/>
              </a:ext>
            </a:extLst>
          </p:cNvPr>
          <p:cNvPicPr>
            <a:picLocks noChangeAspect="1"/>
          </p:cNvPicPr>
          <p:nvPr/>
        </p:nvPicPr>
        <p:blipFill>
          <a:blip r:embed="rId4"/>
          <a:stretch>
            <a:fillRect/>
          </a:stretch>
        </p:blipFill>
        <p:spPr>
          <a:xfrm>
            <a:off x="626679" y="3563295"/>
            <a:ext cx="5105755" cy="2656200"/>
          </a:xfrm>
          <a:prstGeom prst="rect">
            <a:avLst/>
          </a:prstGeom>
          <a:ln>
            <a:solidFill>
              <a:srgbClr val="339933"/>
            </a:solidFill>
          </a:ln>
        </p:spPr>
      </p:pic>
      <p:pic>
        <p:nvPicPr>
          <p:cNvPr id="8" name="Picture 7" descr="A screenshot of a computer&#10;&#10;Description automatically generated">
            <a:extLst>
              <a:ext uri="{FF2B5EF4-FFF2-40B4-BE49-F238E27FC236}">
                <a16:creationId xmlns:a16="http://schemas.microsoft.com/office/drawing/2014/main" id="{13BA2C01-41A6-BC11-E1A2-2CECCAD0487A}"/>
              </a:ext>
            </a:extLst>
          </p:cNvPr>
          <p:cNvPicPr>
            <a:picLocks noChangeAspect="1"/>
          </p:cNvPicPr>
          <p:nvPr/>
        </p:nvPicPr>
        <p:blipFill>
          <a:blip r:embed="rId5"/>
          <a:stretch>
            <a:fillRect/>
          </a:stretch>
        </p:blipFill>
        <p:spPr>
          <a:xfrm>
            <a:off x="6013230" y="3563007"/>
            <a:ext cx="5065025" cy="2660477"/>
          </a:xfrm>
          <a:prstGeom prst="rect">
            <a:avLst/>
          </a:prstGeom>
          <a:ln>
            <a:solidFill>
              <a:srgbClr val="339933"/>
            </a:solidFill>
          </a:ln>
        </p:spPr>
      </p:pic>
    </p:spTree>
    <p:extLst>
      <p:ext uri="{BB962C8B-B14F-4D97-AF65-F5344CB8AC3E}">
        <p14:creationId xmlns:p14="http://schemas.microsoft.com/office/powerpoint/2010/main" val="376356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900932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Digital Wallet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32B7C28B-1BAD-65AD-6C80-6CF73D2028E9}"/>
              </a:ext>
            </a:extLst>
          </p:cNvPr>
          <p:cNvPicPr>
            <a:picLocks noChangeAspect="1"/>
          </p:cNvPicPr>
          <p:nvPr/>
        </p:nvPicPr>
        <p:blipFill>
          <a:blip r:embed="rId2"/>
          <a:stretch>
            <a:fillRect/>
          </a:stretch>
        </p:blipFill>
        <p:spPr>
          <a:xfrm>
            <a:off x="626679" y="814421"/>
            <a:ext cx="5065025" cy="2731371"/>
          </a:xfrm>
          <a:prstGeom prst="rect">
            <a:avLst/>
          </a:prstGeom>
          <a:ln>
            <a:solidFill>
              <a:srgbClr val="339933"/>
            </a:solidFill>
          </a:ln>
        </p:spPr>
      </p:pic>
      <p:pic>
        <p:nvPicPr>
          <p:cNvPr id="9" name="Picture 8">
            <a:extLst>
              <a:ext uri="{FF2B5EF4-FFF2-40B4-BE49-F238E27FC236}">
                <a16:creationId xmlns:a16="http://schemas.microsoft.com/office/drawing/2014/main" id="{F48850F3-9D20-82DC-15D8-C431849FC031}"/>
              </a:ext>
            </a:extLst>
          </p:cNvPr>
          <p:cNvPicPr>
            <a:picLocks noChangeAspect="1"/>
          </p:cNvPicPr>
          <p:nvPr/>
        </p:nvPicPr>
        <p:blipFill>
          <a:blip r:embed="rId3"/>
          <a:stretch>
            <a:fillRect/>
          </a:stretch>
        </p:blipFill>
        <p:spPr>
          <a:xfrm>
            <a:off x="5860831" y="814422"/>
            <a:ext cx="5449614" cy="1097148"/>
          </a:xfrm>
          <a:prstGeom prst="rect">
            <a:avLst/>
          </a:prstGeom>
          <a:ln>
            <a:solidFill>
              <a:srgbClr val="339933"/>
            </a:solidFill>
          </a:ln>
        </p:spPr>
      </p:pic>
      <p:pic>
        <p:nvPicPr>
          <p:cNvPr id="10" name="Picture 9" descr="A screenshot of a computer&#10;&#10;Description automatically generated">
            <a:extLst>
              <a:ext uri="{FF2B5EF4-FFF2-40B4-BE49-F238E27FC236}">
                <a16:creationId xmlns:a16="http://schemas.microsoft.com/office/drawing/2014/main" id="{ADD77C34-D831-AC13-C99D-4425602A97B7}"/>
              </a:ext>
            </a:extLst>
          </p:cNvPr>
          <p:cNvPicPr>
            <a:picLocks noChangeAspect="1"/>
          </p:cNvPicPr>
          <p:nvPr/>
        </p:nvPicPr>
        <p:blipFill>
          <a:blip r:embed="rId4"/>
          <a:stretch>
            <a:fillRect/>
          </a:stretch>
        </p:blipFill>
        <p:spPr>
          <a:xfrm>
            <a:off x="5860831" y="1944886"/>
            <a:ext cx="5449614" cy="2290820"/>
          </a:xfrm>
          <a:prstGeom prst="rect">
            <a:avLst/>
          </a:prstGeom>
          <a:ln>
            <a:solidFill>
              <a:srgbClr val="339933"/>
            </a:solidFill>
          </a:ln>
        </p:spPr>
      </p:pic>
      <p:pic>
        <p:nvPicPr>
          <p:cNvPr id="11" name="Picture 10" descr="A screenshot of a computer&#10;&#10;Description automatically generated">
            <a:extLst>
              <a:ext uri="{FF2B5EF4-FFF2-40B4-BE49-F238E27FC236}">
                <a16:creationId xmlns:a16="http://schemas.microsoft.com/office/drawing/2014/main" id="{6FA684CB-F030-EAC0-9C9D-8BFAFBF888F0}"/>
              </a:ext>
            </a:extLst>
          </p:cNvPr>
          <p:cNvPicPr>
            <a:picLocks noChangeAspect="1"/>
          </p:cNvPicPr>
          <p:nvPr/>
        </p:nvPicPr>
        <p:blipFill>
          <a:blip r:embed="rId5"/>
          <a:stretch>
            <a:fillRect/>
          </a:stretch>
        </p:blipFill>
        <p:spPr>
          <a:xfrm>
            <a:off x="639614" y="3606363"/>
            <a:ext cx="5052090" cy="2731376"/>
          </a:xfrm>
          <a:prstGeom prst="rect">
            <a:avLst/>
          </a:prstGeom>
          <a:ln>
            <a:solidFill>
              <a:srgbClr val="339933"/>
            </a:solidFill>
          </a:ln>
        </p:spPr>
      </p:pic>
      <p:pic>
        <p:nvPicPr>
          <p:cNvPr id="12" name="Picture 11" descr="A screenshot of a computer&#10;&#10;Description automatically generated">
            <a:extLst>
              <a:ext uri="{FF2B5EF4-FFF2-40B4-BE49-F238E27FC236}">
                <a16:creationId xmlns:a16="http://schemas.microsoft.com/office/drawing/2014/main" id="{9A3DFB16-2CC3-B3A7-C46A-936EC074EC63}"/>
              </a:ext>
            </a:extLst>
          </p:cNvPr>
          <p:cNvPicPr>
            <a:picLocks noChangeAspect="1"/>
          </p:cNvPicPr>
          <p:nvPr/>
        </p:nvPicPr>
        <p:blipFill>
          <a:blip r:embed="rId6"/>
          <a:stretch>
            <a:fillRect/>
          </a:stretch>
        </p:blipFill>
        <p:spPr>
          <a:xfrm>
            <a:off x="5860830" y="4269023"/>
            <a:ext cx="5449613" cy="2068716"/>
          </a:xfrm>
          <a:prstGeom prst="rect">
            <a:avLst/>
          </a:prstGeom>
          <a:ln>
            <a:solidFill>
              <a:srgbClr val="339933"/>
            </a:solidFill>
          </a:ln>
        </p:spPr>
      </p:pic>
    </p:spTree>
    <p:extLst>
      <p:ext uri="{BB962C8B-B14F-4D97-AF65-F5344CB8AC3E}">
        <p14:creationId xmlns:p14="http://schemas.microsoft.com/office/powerpoint/2010/main" val="332827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5" y="260083"/>
            <a:ext cx="10554349"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Email Notification &amp; Shopping Feedback </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4CCE03A5-D020-1011-3994-F032B6ADB95C}"/>
              </a:ext>
            </a:extLst>
          </p:cNvPr>
          <p:cNvPicPr>
            <a:picLocks noChangeAspect="1"/>
          </p:cNvPicPr>
          <p:nvPr/>
        </p:nvPicPr>
        <p:blipFill>
          <a:blip r:embed="rId2"/>
          <a:stretch>
            <a:fillRect/>
          </a:stretch>
        </p:blipFill>
        <p:spPr>
          <a:xfrm>
            <a:off x="597776" y="721748"/>
            <a:ext cx="5775434" cy="5545993"/>
          </a:xfrm>
          <a:prstGeom prst="rect">
            <a:avLst/>
          </a:prstGeom>
          <a:ln>
            <a:solidFill>
              <a:srgbClr val="339933"/>
            </a:solidFill>
          </a:ln>
        </p:spPr>
      </p:pic>
      <p:pic>
        <p:nvPicPr>
          <p:cNvPr id="6" name="Picture 5">
            <a:extLst>
              <a:ext uri="{FF2B5EF4-FFF2-40B4-BE49-F238E27FC236}">
                <a16:creationId xmlns:a16="http://schemas.microsoft.com/office/drawing/2014/main" id="{F76C7ECF-73B3-D353-ACDE-601D30E14B4A}"/>
              </a:ext>
            </a:extLst>
          </p:cNvPr>
          <p:cNvPicPr>
            <a:picLocks noChangeAspect="1"/>
          </p:cNvPicPr>
          <p:nvPr/>
        </p:nvPicPr>
        <p:blipFill>
          <a:blip r:embed="rId3"/>
          <a:stretch>
            <a:fillRect/>
          </a:stretch>
        </p:blipFill>
        <p:spPr>
          <a:xfrm>
            <a:off x="6481589" y="721748"/>
            <a:ext cx="5297879" cy="1863797"/>
          </a:xfrm>
          <a:prstGeom prst="rect">
            <a:avLst/>
          </a:prstGeom>
          <a:ln>
            <a:solidFill>
              <a:srgbClr val="339933"/>
            </a:solidFill>
          </a:ln>
        </p:spPr>
      </p:pic>
      <p:pic>
        <p:nvPicPr>
          <p:cNvPr id="7" name="Picture 6" descr="A screenshot of a computer&#10;&#10;Description automatically generated">
            <a:extLst>
              <a:ext uri="{FF2B5EF4-FFF2-40B4-BE49-F238E27FC236}">
                <a16:creationId xmlns:a16="http://schemas.microsoft.com/office/drawing/2014/main" id="{B4FEE562-A01F-9E80-60E1-03185B55F1BB}"/>
              </a:ext>
            </a:extLst>
          </p:cNvPr>
          <p:cNvPicPr>
            <a:picLocks noChangeAspect="1"/>
          </p:cNvPicPr>
          <p:nvPr/>
        </p:nvPicPr>
        <p:blipFill>
          <a:blip r:embed="rId4"/>
          <a:stretch>
            <a:fillRect/>
          </a:stretch>
        </p:blipFill>
        <p:spPr>
          <a:xfrm>
            <a:off x="6481587" y="2617551"/>
            <a:ext cx="5297879" cy="2038820"/>
          </a:xfrm>
          <a:prstGeom prst="rect">
            <a:avLst/>
          </a:prstGeom>
          <a:ln>
            <a:solidFill>
              <a:srgbClr val="339933"/>
            </a:solidFill>
          </a:ln>
        </p:spPr>
      </p:pic>
      <p:pic>
        <p:nvPicPr>
          <p:cNvPr id="8" name="Picture 7" descr="A screenshot of a computer&#10;&#10;Description automatically generated">
            <a:extLst>
              <a:ext uri="{FF2B5EF4-FFF2-40B4-BE49-F238E27FC236}">
                <a16:creationId xmlns:a16="http://schemas.microsoft.com/office/drawing/2014/main" id="{4B03CD48-CB02-A809-63BA-AAE6F1844E9B}"/>
              </a:ext>
            </a:extLst>
          </p:cNvPr>
          <p:cNvPicPr>
            <a:picLocks noChangeAspect="1"/>
          </p:cNvPicPr>
          <p:nvPr/>
        </p:nvPicPr>
        <p:blipFill>
          <a:blip r:embed="rId5"/>
          <a:stretch>
            <a:fillRect/>
          </a:stretch>
        </p:blipFill>
        <p:spPr>
          <a:xfrm>
            <a:off x="6481586" y="4688377"/>
            <a:ext cx="5297879" cy="1579366"/>
          </a:xfrm>
          <a:prstGeom prst="rect">
            <a:avLst/>
          </a:prstGeom>
          <a:ln>
            <a:solidFill>
              <a:srgbClr val="339933"/>
            </a:solidFill>
          </a:ln>
        </p:spPr>
      </p:pic>
    </p:spTree>
    <p:extLst>
      <p:ext uri="{BB962C8B-B14F-4D97-AF65-F5344CB8AC3E}">
        <p14:creationId xmlns:p14="http://schemas.microsoft.com/office/powerpoint/2010/main" val="235040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B1FCB38-83EB-1711-4091-FF843D2A78A4}"/>
              </a:ext>
            </a:extLst>
          </p:cNvPr>
          <p:cNvPicPr>
            <a:picLocks noChangeAspect="1"/>
          </p:cNvPicPr>
          <p:nvPr/>
        </p:nvPicPr>
        <p:blipFill>
          <a:blip r:embed="rId2"/>
          <a:stretch>
            <a:fillRect/>
          </a:stretch>
        </p:blipFill>
        <p:spPr>
          <a:xfrm>
            <a:off x="6528041" y="1428260"/>
            <a:ext cx="2263935" cy="3778293"/>
          </a:xfrm>
          <a:prstGeom prst="rect">
            <a:avLst/>
          </a:prstGeom>
          <a:ln>
            <a:solidFill>
              <a:srgbClr val="339933"/>
            </a:solidFill>
          </a:ln>
        </p:spPr>
      </p:pic>
      <p:sp>
        <p:nvSpPr>
          <p:cNvPr id="5" name="TextBox 4">
            <a:extLst>
              <a:ext uri="{FF2B5EF4-FFF2-40B4-BE49-F238E27FC236}">
                <a16:creationId xmlns:a16="http://schemas.microsoft.com/office/drawing/2014/main" id="{37F139C7-B669-9610-4E2A-943C79E218C4}"/>
              </a:ext>
            </a:extLst>
          </p:cNvPr>
          <p:cNvSpPr txBox="1"/>
          <p:nvPr/>
        </p:nvSpPr>
        <p:spPr>
          <a:xfrm>
            <a:off x="489396" y="260083"/>
            <a:ext cx="1030604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Solution Implementation – Order Confirmation &amp; Inventory update</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6D0A638-A3F9-D2F1-1B44-E1790604C619}"/>
              </a:ext>
            </a:extLst>
          </p:cNvPr>
          <p:cNvSpPr txBox="1"/>
          <p:nvPr/>
        </p:nvSpPr>
        <p:spPr>
          <a:xfrm>
            <a:off x="8108534" y="716311"/>
            <a:ext cx="1794081" cy="338554"/>
          </a:xfrm>
          <a:prstGeom prst="rect">
            <a:avLst/>
          </a:prstGeom>
          <a:solidFill>
            <a:schemeClr val="accent3">
              <a:lumMod val="20000"/>
              <a:lumOff val="80000"/>
            </a:schemeClr>
          </a:solidFill>
        </p:spPr>
        <p:txBody>
          <a:bodyPr wrap="none" rtlCol="0">
            <a:spAutoFit/>
          </a:bodyPr>
          <a:lstStyle/>
          <a:p>
            <a:pPr algn="ctr"/>
            <a:r>
              <a:rPr lang="en-US" sz="1600" dirty="0"/>
              <a:t>Product Inventory</a:t>
            </a:r>
          </a:p>
        </p:txBody>
      </p:sp>
      <p:sp>
        <p:nvSpPr>
          <p:cNvPr id="38" name="TextBox 37">
            <a:extLst>
              <a:ext uri="{FF2B5EF4-FFF2-40B4-BE49-F238E27FC236}">
                <a16:creationId xmlns:a16="http://schemas.microsoft.com/office/drawing/2014/main" id="{D8C99983-AFA1-EDB4-0FED-8351347FCA7B}"/>
              </a:ext>
            </a:extLst>
          </p:cNvPr>
          <p:cNvSpPr txBox="1"/>
          <p:nvPr/>
        </p:nvSpPr>
        <p:spPr>
          <a:xfrm>
            <a:off x="6528041" y="1072286"/>
            <a:ext cx="1843449" cy="338554"/>
          </a:xfrm>
          <a:prstGeom prst="rect">
            <a:avLst/>
          </a:prstGeom>
          <a:solidFill>
            <a:schemeClr val="tx2">
              <a:lumMod val="40000"/>
              <a:lumOff val="60000"/>
            </a:schemeClr>
          </a:solidFill>
        </p:spPr>
        <p:txBody>
          <a:bodyPr wrap="square" rtlCol="0">
            <a:spAutoFit/>
          </a:bodyPr>
          <a:lstStyle/>
          <a:p>
            <a:pPr algn="ctr"/>
            <a:r>
              <a:rPr lang="en-US" sz="1600" dirty="0"/>
              <a:t>Before Purchase</a:t>
            </a:r>
          </a:p>
        </p:txBody>
      </p:sp>
      <p:sp>
        <p:nvSpPr>
          <p:cNvPr id="40" name="TextBox 39">
            <a:extLst>
              <a:ext uri="{FF2B5EF4-FFF2-40B4-BE49-F238E27FC236}">
                <a16:creationId xmlns:a16="http://schemas.microsoft.com/office/drawing/2014/main" id="{CB24DE17-672A-EF6D-AA0E-58DD7F8E6AF6}"/>
              </a:ext>
            </a:extLst>
          </p:cNvPr>
          <p:cNvSpPr txBox="1"/>
          <p:nvPr/>
        </p:nvSpPr>
        <p:spPr>
          <a:xfrm>
            <a:off x="613935" y="766513"/>
            <a:ext cx="1393330" cy="338554"/>
          </a:xfrm>
          <a:prstGeom prst="rect">
            <a:avLst/>
          </a:prstGeom>
          <a:solidFill>
            <a:schemeClr val="accent3">
              <a:lumMod val="20000"/>
              <a:lumOff val="80000"/>
            </a:schemeClr>
          </a:solidFill>
          <a:ln>
            <a:noFill/>
          </a:ln>
        </p:spPr>
        <p:txBody>
          <a:bodyPr wrap="none" rtlCol="0">
            <a:spAutoFit/>
          </a:bodyPr>
          <a:lstStyle/>
          <a:p>
            <a:pPr algn="ctr"/>
            <a:r>
              <a:rPr lang="en-US" sz="1600" dirty="0"/>
              <a:t>Order Details</a:t>
            </a:r>
          </a:p>
        </p:txBody>
      </p:sp>
      <p:pic>
        <p:nvPicPr>
          <p:cNvPr id="10" name="Picture 9">
            <a:extLst>
              <a:ext uri="{FF2B5EF4-FFF2-40B4-BE49-F238E27FC236}">
                <a16:creationId xmlns:a16="http://schemas.microsoft.com/office/drawing/2014/main" id="{D324B9C4-7D2B-1D47-188B-F6EA37A91A61}"/>
              </a:ext>
            </a:extLst>
          </p:cNvPr>
          <p:cNvPicPr>
            <a:picLocks noChangeAspect="1"/>
          </p:cNvPicPr>
          <p:nvPr/>
        </p:nvPicPr>
        <p:blipFill>
          <a:blip r:embed="rId3"/>
          <a:stretch>
            <a:fillRect/>
          </a:stretch>
        </p:blipFill>
        <p:spPr>
          <a:xfrm>
            <a:off x="630255" y="1116026"/>
            <a:ext cx="2887987" cy="4096057"/>
          </a:xfrm>
          <a:prstGeom prst="rect">
            <a:avLst/>
          </a:prstGeom>
          <a:ln>
            <a:solidFill>
              <a:srgbClr val="339933"/>
            </a:solidFill>
          </a:ln>
        </p:spPr>
      </p:pic>
      <p:pic>
        <p:nvPicPr>
          <p:cNvPr id="14" name="Picture 13">
            <a:extLst>
              <a:ext uri="{FF2B5EF4-FFF2-40B4-BE49-F238E27FC236}">
                <a16:creationId xmlns:a16="http://schemas.microsoft.com/office/drawing/2014/main" id="{0D261801-1655-1CB8-6AD0-6E7385EC80A6}"/>
              </a:ext>
            </a:extLst>
          </p:cNvPr>
          <p:cNvPicPr>
            <a:picLocks noChangeAspect="1"/>
          </p:cNvPicPr>
          <p:nvPr/>
        </p:nvPicPr>
        <p:blipFill>
          <a:blip r:embed="rId4"/>
          <a:stretch>
            <a:fillRect/>
          </a:stretch>
        </p:blipFill>
        <p:spPr>
          <a:xfrm>
            <a:off x="3770100" y="1113265"/>
            <a:ext cx="2506083" cy="4096057"/>
          </a:xfrm>
          <a:prstGeom prst="rect">
            <a:avLst/>
          </a:prstGeom>
          <a:ln>
            <a:solidFill>
              <a:srgbClr val="339933"/>
            </a:solidFill>
          </a:ln>
        </p:spPr>
      </p:pic>
      <p:sp>
        <p:nvSpPr>
          <p:cNvPr id="15" name="TextBox 14">
            <a:extLst>
              <a:ext uri="{FF2B5EF4-FFF2-40B4-BE49-F238E27FC236}">
                <a16:creationId xmlns:a16="http://schemas.microsoft.com/office/drawing/2014/main" id="{052FE990-DED4-C6C4-5A61-CD462CB7E84C}"/>
              </a:ext>
            </a:extLst>
          </p:cNvPr>
          <p:cNvSpPr txBox="1"/>
          <p:nvPr/>
        </p:nvSpPr>
        <p:spPr>
          <a:xfrm>
            <a:off x="3761592" y="761146"/>
            <a:ext cx="1255472" cy="338554"/>
          </a:xfrm>
          <a:prstGeom prst="rect">
            <a:avLst/>
          </a:prstGeom>
          <a:solidFill>
            <a:schemeClr val="accent3">
              <a:lumMod val="20000"/>
              <a:lumOff val="80000"/>
            </a:schemeClr>
          </a:solidFill>
        </p:spPr>
        <p:txBody>
          <a:bodyPr wrap="none" rtlCol="0">
            <a:spAutoFit/>
          </a:bodyPr>
          <a:lstStyle/>
          <a:p>
            <a:pPr algn="ctr"/>
            <a:r>
              <a:rPr lang="en-US" sz="1600" dirty="0"/>
              <a:t>Cart Details</a:t>
            </a:r>
          </a:p>
        </p:txBody>
      </p:sp>
      <p:sp>
        <p:nvSpPr>
          <p:cNvPr id="18" name="TextBox 17">
            <a:extLst>
              <a:ext uri="{FF2B5EF4-FFF2-40B4-BE49-F238E27FC236}">
                <a16:creationId xmlns:a16="http://schemas.microsoft.com/office/drawing/2014/main" id="{B44A7395-8E6F-FED5-3F7C-B4165BE89ADC}"/>
              </a:ext>
            </a:extLst>
          </p:cNvPr>
          <p:cNvSpPr txBox="1"/>
          <p:nvPr/>
        </p:nvSpPr>
        <p:spPr>
          <a:xfrm>
            <a:off x="9593875" y="1078740"/>
            <a:ext cx="1843449" cy="338554"/>
          </a:xfrm>
          <a:prstGeom prst="rect">
            <a:avLst/>
          </a:prstGeom>
          <a:solidFill>
            <a:schemeClr val="tx2">
              <a:lumMod val="40000"/>
              <a:lumOff val="60000"/>
            </a:schemeClr>
          </a:solidFill>
        </p:spPr>
        <p:txBody>
          <a:bodyPr wrap="square" rtlCol="0">
            <a:spAutoFit/>
          </a:bodyPr>
          <a:lstStyle/>
          <a:p>
            <a:pPr algn="ctr"/>
            <a:r>
              <a:rPr lang="en-US" sz="1600" dirty="0"/>
              <a:t>After Purchase</a:t>
            </a:r>
          </a:p>
        </p:txBody>
      </p:sp>
      <p:pic>
        <p:nvPicPr>
          <p:cNvPr id="26" name="Picture 25">
            <a:extLst>
              <a:ext uri="{FF2B5EF4-FFF2-40B4-BE49-F238E27FC236}">
                <a16:creationId xmlns:a16="http://schemas.microsoft.com/office/drawing/2014/main" id="{C3FD393C-40F6-FC69-D99E-38AE3DAABF01}"/>
              </a:ext>
            </a:extLst>
          </p:cNvPr>
          <p:cNvPicPr>
            <a:picLocks noChangeAspect="1"/>
          </p:cNvPicPr>
          <p:nvPr/>
        </p:nvPicPr>
        <p:blipFill>
          <a:blip r:embed="rId5"/>
          <a:stretch>
            <a:fillRect/>
          </a:stretch>
        </p:blipFill>
        <p:spPr>
          <a:xfrm>
            <a:off x="9173389" y="1428261"/>
            <a:ext cx="2263935" cy="3783822"/>
          </a:xfrm>
          <a:prstGeom prst="rect">
            <a:avLst/>
          </a:prstGeom>
          <a:ln>
            <a:solidFill>
              <a:srgbClr val="339933"/>
            </a:solidFill>
          </a:ln>
        </p:spPr>
      </p:pic>
    </p:spTree>
    <p:extLst>
      <p:ext uri="{BB962C8B-B14F-4D97-AF65-F5344CB8AC3E}">
        <p14:creationId xmlns:p14="http://schemas.microsoft.com/office/powerpoint/2010/main" val="36387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Mockito Junit Test cases for Micro Services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843112"/>
            <a:ext cx="7094862" cy="338554"/>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Created Junit Test cases for all critical functionalities in micro services</a:t>
            </a:r>
            <a:endParaRPr lang="en-IN" sz="1600" dirty="0">
              <a:effectLst>
                <a:outerShdw blurRad="38100" dist="38100" dir="2700000" algn="tl">
                  <a:srgbClr val="000000">
                    <a:alpha val="43137"/>
                  </a:srgbClr>
                </a:outerShdw>
              </a:effectLst>
              <a:latin typeface="Bogle" panose="020B0503020203060203" pitchFamily="34" charset="0"/>
            </a:endParaRPr>
          </a:p>
        </p:txBody>
      </p:sp>
      <p:pic>
        <p:nvPicPr>
          <p:cNvPr id="14" name="Picture 13">
            <a:extLst>
              <a:ext uri="{FF2B5EF4-FFF2-40B4-BE49-F238E27FC236}">
                <a16:creationId xmlns:a16="http://schemas.microsoft.com/office/drawing/2014/main" id="{91637582-7D2C-082A-1C19-B86E3DD2115E}"/>
              </a:ext>
            </a:extLst>
          </p:cNvPr>
          <p:cNvPicPr>
            <a:picLocks noChangeAspect="1"/>
          </p:cNvPicPr>
          <p:nvPr/>
        </p:nvPicPr>
        <p:blipFill>
          <a:blip r:embed="rId2"/>
          <a:stretch>
            <a:fillRect/>
          </a:stretch>
        </p:blipFill>
        <p:spPr>
          <a:xfrm>
            <a:off x="6096000" y="3800477"/>
            <a:ext cx="4214647" cy="2418978"/>
          </a:xfrm>
          <a:prstGeom prst="rect">
            <a:avLst/>
          </a:prstGeom>
          <a:ln>
            <a:solidFill>
              <a:srgbClr val="339933"/>
            </a:solidFill>
          </a:ln>
        </p:spPr>
      </p:pic>
      <p:pic>
        <p:nvPicPr>
          <p:cNvPr id="16" name="Picture 15">
            <a:extLst>
              <a:ext uri="{FF2B5EF4-FFF2-40B4-BE49-F238E27FC236}">
                <a16:creationId xmlns:a16="http://schemas.microsoft.com/office/drawing/2014/main" id="{E0C1F19E-0D1E-2A3E-2E0E-757E3FBD87E5}"/>
              </a:ext>
            </a:extLst>
          </p:cNvPr>
          <p:cNvPicPr>
            <a:picLocks noChangeAspect="1"/>
          </p:cNvPicPr>
          <p:nvPr/>
        </p:nvPicPr>
        <p:blipFill>
          <a:blip r:embed="rId3"/>
          <a:stretch>
            <a:fillRect/>
          </a:stretch>
        </p:blipFill>
        <p:spPr>
          <a:xfrm>
            <a:off x="6096000" y="1181666"/>
            <a:ext cx="4214647" cy="2481640"/>
          </a:xfrm>
          <a:prstGeom prst="rect">
            <a:avLst/>
          </a:prstGeom>
          <a:ln>
            <a:solidFill>
              <a:srgbClr val="339933"/>
            </a:solidFill>
          </a:ln>
        </p:spPr>
      </p:pic>
      <p:pic>
        <p:nvPicPr>
          <p:cNvPr id="4" name="Picture 3">
            <a:extLst>
              <a:ext uri="{FF2B5EF4-FFF2-40B4-BE49-F238E27FC236}">
                <a16:creationId xmlns:a16="http://schemas.microsoft.com/office/drawing/2014/main" id="{3A1760A0-7C1B-A443-C5D4-2EAAEC600551}"/>
              </a:ext>
            </a:extLst>
          </p:cNvPr>
          <p:cNvPicPr>
            <a:picLocks noChangeAspect="1"/>
          </p:cNvPicPr>
          <p:nvPr/>
        </p:nvPicPr>
        <p:blipFill>
          <a:blip r:embed="rId4"/>
          <a:stretch>
            <a:fillRect/>
          </a:stretch>
        </p:blipFill>
        <p:spPr>
          <a:xfrm>
            <a:off x="752803" y="1181666"/>
            <a:ext cx="4209393" cy="2900938"/>
          </a:xfrm>
          <a:prstGeom prst="rect">
            <a:avLst/>
          </a:prstGeom>
          <a:ln>
            <a:solidFill>
              <a:srgbClr val="339933"/>
            </a:solidFill>
          </a:ln>
        </p:spPr>
      </p:pic>
      <p:pic>
        <p:nvPicPr>
          <p:cNvPr id="7" name="Picture 6">
            <a:extLst>
              <a:ext uri="{FF2B5EF4-FFF2-40B4-BE49-F238E27FC236}">
                <a16:creationId xmlns:a16="http://schemas.microsoft.com/office/drawing/2014/main" id="{8E9114FE-2CA4-9E6F-C1CF-7696976B6450}"/>
              </a:ext>
            </a:extLst>
          </p:cNvPr>
          <p:cNvPicPr>
            <a:picLocks noChangeAspect="1"/>
          </p:cNvPicPr>
          <p:nvPr/>
        </p:nvPicPr>
        <p:blipFill>
          <a:blip r:embed="rId5"/>
          <a:stretch>
            <a:fillRect/>
          </a:stretch>
        </p:blipFill>
        <p:spPr>
          <a:xfrm>
            <a:off x="752803" y="4154256"/>
            <a:ext cx="4244866" cy="2065199"/>
          </a:xfrm>
          <a:prstGeom prst="rect">
            <a:avLst/>
          </a:prstGeom>
          <a:ln>
            <a:solidFill>
              <a:srgbClr val="339933"/>
            </a:solidFill>
          </a:ln>
        </p:spPr>
      </p:pic>
    </p:spTree>
    <p:extLst>
      <p:ext uri="{BB962C8B-B14F-4D97-AF65-F5344CB8AC3E}">
        <p14:creationId xmlns:p14="http://schemas.microsoft.com/office/powerpoint/2010/main" val="190335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7EDCCE0-8F61-6239-04A4-E10232779882}"/>
              </a:ext>
            </a:extLst>
          </p:cNvPr>
          <p:cNvPicPr>
            <a:picLocks noChangeAspect="1"/>
          </p:cNvPicPr>
          <p:nvPr/>
        </p:nvPicPr>
        <p:blipFill>
          <a:blip r:embed="rId2"/>
          <a:stretch>
            <a:fillRect/>
          </a:stretch>
        </p:blipFill>
        <p:spPr>
          <a:xfrm>
            <a:off x="7533183" y="4098467"/>
            <a:ext cx="3257040" cy="2262920"/>
          </a:xfrm>
          <a:prstGeom prst="rect">
            <a:avLst/>
          </a:prstGeom>
          <a:ln>
            <a:solidFill>
              <a:srgbClr val="339933"/>
            </a:solidFill>
          </a:ln>
        </p:spPr>
      </p:pic>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Swagger Documentation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8947A54-8796-11F6-73C3-26A84FCB8CF5}"/>
              </a:ext>
            </a:extLst>
          </p:cNvPr>
          <p:cNvPicPr>
            <a:picLocks noChangeAspect="1"/>
          </p:cNvPicPr>
          <p:nvPr/>
        </p:nvPicPr>
        <p:blipFill>
          <a:blip r:embed="rId3"/>
          <a:stretch>
            <a:fillRect/>
          </a:stretch>
        </p:blipFill>
        <p:spPr>
          <a:xfrm>
            <a:off x="3624882" y="4103539"/>
            <a:ext cx="3704832" cy="2309084"/>
          </a:xfrm>
          <a:prstGeom prst="rect">
            <a:avLst/>
          </a:prstGeom>
          <a:ln>
            <a:solidFill>
              <a:srgbClr val="339933"/>
            </a:solidFill>
          </a:ln>
        </p:spPr>
      </p:pic>
      <p:pic>
        <p:nvPicPr>
          <p:cNvPr id="7" name="Picture 6">
            <a:extLst>
              <a:ext uri="{FF2B5EF4-FFF2-40B4-BE49-F238E27FC236}">
                <a16:creationId xmlns:a16="http://schemas.microsoft.com/office/drawing/2014/main" id="{5D3920FC-1DB8-9D94-1AAA-BE8D88A92A98}"/>
              </a:ext>
            </a:extLst>
          </p:cNvPr>
          <p:cNvPicPr>
            <a:picLocks noChangeAspect="1"/>
          </p:cNvPicPr>
          <p:nvPr/>
        </p:nvPicPr>
        <p:blipFill>
          <a:blip r:embed="rId4"/>
          <a:stretch>
            <a:fillRect/>
          </a:stretch>
        </p:blipFill>
        <p:spPr>
          <a:xfrm>
            <a:off x="3569702" y="685730"/>
            <a:ext cx="3760012" cy="3385715"/>
          </a:xfrm>
          <a:prstGeom prst="rect">
            <a:avLst/>
          </a:prstGeom>
          <a:ln>
            <a:solidFill>
              <a:srgbClr val="339933"/>
            </a:solidFill>
          </a:ln>
        </p:spPr>
      </p:pic>
      <p:pic>
        <p:nvPicPr>
          <p:cNvPr id="16" name="Picture 15">
            <a:extLst>
              <a:ext uri="{FF2B5EF4-FFF2-40B4-BE49-F238E27FC236}">
                <a16:creationId xmlns:a16="http://schemas.microsoft.com/office/drawing/2014/main" id="{6A6C45AE-B19B-FF0B-777F-590DA8C532DA}"/>
              </a:ext>
            </a:extLst>
          </p:cNvPr>
          <p:cNvPicPr>
            <a:picLocks noChangeAspect="1"/>
          </p:cNvPicPr>
          <p:nvPr/>
        </p:nvPicPr>
        <p:blipFill>
          <a:blip r:embed="rId5"/>
          <a:stretch>
            <a:fillRect/>
          </a:stretch>
        </p:blipFill>
        <p:spPr>
          <a:xfrm>
            <a:off x="571470" y="685730"/>
            <a:ext cx="2850406" cy="5091339"/>
          </a:xfrm>
          <a:prstGeom prst="rect">
            <a:avLst/>
          </a:prstGeom>
          <a:ln>
            <a:solidFill>
              <a:srgbClr val="339933"/>
            </a:solidFill>
          </a:ln>
        </p:spPr>
      </p:pic>
      <p:pic>
        <p:nvPicPr>
          <p:cNvPr id="18" name="Picture 17">
            <a:extLst>
              <a:ext uri="{FF2B5EF4-FFF2-40B4-BE49-F238E27FC236}">
                <a16:creationId xmlns:a16="http://schemas.microsoft.com/office/drawing/2014/main" id="{2173E2EE-CE77-8DFF-097F-061C5DBF0312}"/>
              </a:ext>
            </a:extLst>
          </p:cNvPr>
          <p:cNvPicPr>
            <a:picLocks noChangeAspect="1"/>
          </p:cNvPicPr>
          <p:nvPr/>
        </p:nvPicPr>
        <p:blipFill>
          <a:blip r:embed="rId6"/>
          <a:stretch>
            <a:fillRect/>
          </a:stretch>
        </p:blipFill>
        <p:spPr>
          <a:xfrm>
            <a:off x="7533183" y="685729"/>
            <a:ext cx="3257040" cy="3358125"/>
          </a:xfrm>
          <a:prstGeom prst="rect">
            <a:avLst/>
          </a:prstGeom>
          <a:ln>
            <a:solidFill>
              <a:srgbClr val="339933"/>
            </a:solidFill>
          </a:ln>
        </p:spPr>
      </p:pic>
      <p:pic>
        <p:nvPicPr>
          <p:cNvPr id="24" name="Picture 23">
            <a:extLst>
              <a:ext uri="{FF2B5EF4-FFF2-40B4-BE49-F238E27FC236}">
                <a16:creationId xmlns:a16="http://schemas.microsoft.com/office/drawing/2014/main" id="{5A9F9C42-D12E-ED3C-EE0A-15CB137D614F}"/>
              </a:ext>
            </a:extLst>
          </p:cNvPr>
          <p:cNvPicPr>
            <a:picLocks noChangeAspect="1"/>
          </p:cNvPicPr>
          <p:nvPr/>
        </p:nvPicPr>
        <p:blipFill>
          <a:blip r:embed="rId7"/>
          <a:stretch>
            <a:fillRect/>
          </a:stretch>
        </p:blipFill>
        <p:spPr>
          <a:xfrm>
            <a:off x="571701" y="5777073"/>
            <a:ext cx="2849943" cy="616832"/>
          </a:xfrm>
          <a:prstGeom prst="rect">
            <a:avLst/>
          </a:prstGeom>
          <a:ln>
            <a:solidFill>
              <a:srgbClr val="339933"/>
            </a:solidFill>
          </a:ln>
        </p:spPr>
      </p:pic>
    </p:spTree>
    <p:extLst>
      <p:ext uri="{BB962C8B-B14F-4D97-AF65-F5344CB8AC3E}">
        <p14:creationId xmlns:p14="http://schemas.microsoft.com/office/powerpoint/2010/main" val="208417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PMD Source code Analyzer – Before fixing errors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1AAB978-649F-6021-48EF-A87CD15A9AD2}"/>
              </a:ext>
            </a:extLst>
          </p:cNvPr>
          <p:cNvPicPr>
            <a:picLocks noChangeAspect="1"/>
          </p:cNvPicPr>
          <p:nvPr/>
        </p:nvPicPr>
        <p:blipFill>
          <a:blip r:embed="rId2"/>
          <a:stretch>
            <a:fillRect/>
          </a:stretch>
        </p:blipFill>
        <p:spPr>
          <a:xfrm>
            <a:off x="606973" y="658384"/>
            <a:ext cx="10558956" cy="5638004"/>
          </a:xfrm>
          <a:prstGeom prst="rect">
            <a:avLst/>
          </a:prstGeom>
          <a:ln>
            <a:solidFill>
              <a:srgbClr val="339933"/>
            </a:solidFill>
          </a:ln>
        </p:spPr>
      </p:pic>
    </p:spTree>
    <p:extLst>
      <p:ext uri="{BB962C8B-B14F-4D97-AF65-F5344CB8AC3E}">
        <p14:creationId xmlns:p14="http://schemas.microsoft.com/office/powerpoint/2010/main" val="147044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PMD Source code Analyzer – After fixing errors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E09F15E-E3BE-90E7-323C-6E6C7F56326B}"/>
              </a:ext>
            </a:extLst>
          </p:cNvPr>
          <p:cNvPicPr>
            <a:picLocks noChangeAspect="1"/>
          </p:cNvPicPr>
          <p:nvPr/>
        </p:nvPicPr>
        <p:blipFill>
          <a:blip r:embed="rId2"/>
          <a:stretch>
            <a:fillRect/>
          </a:stretch>
        </p:blipFill>
        <p:spPr>
          <a:xfrm>
            <a:off x="5900245" y="796293"/>
            <a:ext cx="5062898" cy="1832606"/>
          </a:xfrm>
          <a:prstGeom prst="rect">
            <a:avLst/>
          </a:prstGeom>
          <a:ln>
            <a:solidFill>
              <a:srgbClr val="339933"/>
            </a:solidFill>
          </a:ln>
        </p:spPr>
      </p:pic>
      <p:pic>
        <p:nvPicPr>
          <p:cNvPr id="10" name="Picture 9">
            <a:extLst>
              <a:ext uri="{FF2B5EF4-FFF2-40B4-BE49-F238E27FC236}">
                <a16:creationId xmlns:a16="http://schemas.microsoft.com/office/drawing/2014/main" id="{AB8BF09C-8E9C-CF6D-6FE7-7A2AD98B3206}"/>
              </a:ext>
            </a:extLst>
          </p:cNvPr>
          <p:cNvPicPr>
            <a:picLocks noChangeAspect="1"/>
          </p:cNvPicPr>
          <p:nvPr/>
        </p:nvPicPr>
        <p:blipFill>
          <a:blip r:embed="rId3"/>
          <a:stretch>
            <a:fillRect/>
          </a:stretch>
        </p:blipFill>
        <p:spPr>
          <a:xfrm>
            <a:off x="577218" y="844657"/>
            <a:ext cx="5031366" cy="1784242"/>
          </a:xfrm>
          <a:prstGeom prst="rect">
            <a:avLst/>
          </a:prstGeom>
          <a:ln>
            <a:solidFill>
              <a:srgbClr val="339933"/>
            </a:solidFill>
          </a:ln>
        </p:spPr>
      </p:pic>
      <p:pic>
        <p:nvPicPr>
          <p:cNvPr id="4" name="Picture 3">
            <a:extLst>
              <a:ext uri="{FF2B5EF4-FFF2-40B4-BE49-F238E27FC236}">
                <a16:creationId xmlns:a16="http://schemas.microsoft.com/office/drawing/2014/main" id="{598F544F-BB80-4C0C-E956-69DA5A869E51}"/>
              </a:ext>
            </a:extLst>
          </p:cNvPr>
          <p:cNvPicPr>
            <a:picLocks noChangeAspect="1"/>
          </p:cNvPicPr>
          <p:nvPr/>
        </p:nvPicPr>
        <p:blipFill>
          <a:blip r:embed="rId4"/>
          <a:stretch>
            <a:fillRect/>
          </a:stretch>
        </p:blipFill>
        <p:spPr>
          <a:xfrm>
            <a:off x="577218" y="2702314"/>
            <a:ext cx="5031366" cy="1910703"/>
          </a:xfrm>
          <a:prstGeom prst="rect">
            <a:avLst/>
          </a:prstGeom>
          <a:ln>
            <a:solidFill>
              <a:srgbClr val="339933"/>
            </a:solidFill>
          </a:ln>
        </p:spPr>
      </p:pic>
      <p:pic>
        <p:nvPicPr>
          <p:cNvPr id="8" name="Picture 7">
            <a:extLst>
              <a:ext uri="{FF2B5EF4-FFF2-40B4-BE49-F238E27FC236}">
                <a16:creationId xmlns:a16="http://schemas.microsoft.com/office/drawing/2014/main" id="{6EF5FDEF-3979-CE39-7018-7DA93003DF32}"/>
              </a:ext>
            </a:extLst>
          </p:cNvPr>
          <p:cNvPicPr>
            <a:picLocks noChangeAspect="1"/>
          </p:cNvPicPr>
          <p:nvPr/>
        </p:nvPicPr>
        <p:blipFill>
          <a:blip r:embed="rId5"/>
          <a:stretch>
            <a:fillRect/>
          </a:stretch>
        </p:blipFill>
        <p:spPr>
          <a:xfrm>
            <a:off x="5931777" y="2702314"/>
            <a:ext cx="5031366" cy="1790958"/>
          </a:xfrm>
          <a:prstGeom prst="rect">
            <a:avLst/>
          </a:prstGeom>
          <a:ln>
            <a:solidFill>
              <a:srgbClr val="339933"/>
            </a:solidFill>
          </a:ln>
        </p:spPr>
      </p:pic>
      <p:pic>
        <p:nvPicPr>
          <p:cNvPr id="11" name="Picture 10">
            <a:extLst>
              <a:ext uri="{FF2B5EF4-FFF2-40B4-BE49-F238E27FC236}">
                <a16:creationId xmlns:a16="http://schemas.microsoft.com/office/drawing/2014/main" id="{B84E5823-A9FB-37CD-F94C-F4E442AABFBB}"/>
              </a:ext>
            </a:extLst>
          </p:cNvPr>
          <p:cNvPicPr>
            <a:picLocks noChangeAspect="1"/>
          </p:cNvPicPr>
          <p:nvPr/>
        </p:nvPicPr>
        <p:blipFill>
          <a:blip r:embed="rId6"/>
          <a:stretch>
            <a:fillRect/>
          </a:stretch>
        </p:blipFill>
        <p:spPr>
          <a:xfrm>
            <a:off x="2934364" y="4683140"/>
            <a:ext cx="5649960" cy="1749190"/>
          </a:xfrm>
          <a:prstGeom prst="rect">
            <a:avLst/>
          </a:prstGeom>
          <a:ln>
            <a:solidFill>
              <a:srgbClr val="339933"/>
            </a:solidFill>
          </a:ln>
        </p:spPr>
      </p:pic>
    </p:spTree>
    <p:extLst>
      <p:ext uri="{BB962C8B-B14F-4D97-AF65-F5344CB8AC3E}">
        <p14:creationId xmlns:p14="http://schemas.microsoft.com/office/powerpoint/2010/main" val="350857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Agenda</a:t>
            </a:r>
            <a:endParaRPr lang="en-IN" sz="2400" b="1" dirty="0">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134736"/>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US" sz="2000" dirty="0">
                <a:solidFill>
                  <a:schemeClr val="tx1"/>
                </a:solidFill>
                <a:latin typeface="Bogle" panose="020B0503020203060203" pitchFamily="34" charset="0"/>
              </a:rPr>
              <a:t>Team introduction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Capstone Project overview</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Capstone Project solution design &amp; solution implementation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Technology Stack</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Challenges &amp; errors encountered during solution design</a:t>
            </a:r>
          </a:p>
          <a:p>
            <a:pPr marL="342900" indent="-342900">
              <a:buFont typeface="Wingdings" panose="05000000000000000000" pitchFamily="2" charset="2"/>
              <a:buChar char="ü"/>
            </a:pPr>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Learnings &amp; enhancements</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Future Scope</a:t>
            </a:r>
          </a:p>
          <a:p>
            <a:endParaRPr lang="en-US" sz="2000" dirty="0">
              <a:solidFill>
                <a:schemeClr val="tx1"/>
              </a:solidFill>
              <a:latin typeface="Bogle" panose="020B0503020203060203" pitchFamily="34" charset="0"/>
            </a:endParaRPr>
          </a:p>
          <a:p>
            <a:pPr marL="342900" indent="-342900">
              <a:buFont typeface="Wingdings" panose="05000000000000000000" pitchFamily="2" charset="2"/>
              <a:buChar char="ü"/>
            </a:pPr>
            <a:r>
              <a:rPr lang="en-US" sz="2000" dirty="0">
                <a:solidFill>
                  <a:schemeClr val="tx1"/>
                </a:solidFill>
                <a:latin typeface="Bogle" panose="020B0503020203060203" pitchFamily="34" charset="0"/>
              </a:rPr>
              <a:t>Demo</a:t>
            </a: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8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Dockerization of Micro Services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843112"/>
            <a:ext cx="7094862" cy="338554"/>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Created docker image for each Micro Service</a:t>
            </a:r>
            <a:endParaRPr lang="en-IN" sz="1600" dirty="0">
              <a:effectLst>
                <a:outerShdw blurRad="38100" dist="38100" dir="2700000" algn="tl">
                  <a:srgbClr val="000000">
                    <a:alpha val="43137"/>
                  </a:srgbClr>
                </a:outerShdw>
              </a:effectLst>
              <a:latin typeface="Bogle" panose="020B0503020203060203" pitchFamily="34" charset="0"/>
            </a:endParaRPr>
          </a:p>
        </p:txBody>
      </p:sp>
      <p:sp>
        <p:nvSpPr>
          <p:cNvPr id="10" name="TextBox 9">
            <a:extLst>
              <a:ext uri="{FF2B5EF4-FFF2-40B4-BE49-F238E27FC236}">
                <a16:creationId xmlns:a16="http://schemas.microsoft.com/office/drawing/2014/main" id="{074115A4-5BFA-C1D4-31D7-02ABD6CF9147}"/>
              </a:ext>
            </a:extLst>
          </p:cNvPr>
          <p:cNvSpPr txBox="1"/>
          <p:nvPr/>
        </p:nvSpPr>
        <p:spPr>
          <a:xfrm>
            <a:off x="6096000" y="792515"/>
            <a:ext cx="7820345" cy="584775"/>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Bogle" panose="020B0503020203060203" pitchFamily="34" charset="0"/>
              </a:rPr>
              <a:t>Pushed docker image of Order Service to Hub</a:t>
            </a:r>
          </a:p>
          <a:p>
            <a:r>
              <a:rPr lang="en-US" sz="1600" dirty="0">
                <a:effectLst>
                  <a:outerShdw blurRad="38100" dist="38100" dir="2700000" algn="tl">
                    <a:srgbClr val="000000">
                      <a:alpha val="43137"/>
                    </a:srgbClr>
                  </a:outerShdw>
                </a:effectLst>
                <a:latin typeface="Bogle" panose="020B0503020203060203" pitchFamily="34" charset="0"/>
              </a:rPr>
              <a:t>to make it accessible by other teams</a:t>
            </a:r>
            <a:endParaRPr lang="en-IN" sz="1600" dirty="0">
              <a:effectLst>
                <a:outerShdw blurRad="38100" dist="38100" dir="2700000" algn="tl">
                  <a:srgbClr val="000000">
                    <a:alpha val="43137"/>
                  </a:srgbClr>
                </a:outerShdw>
              </a:effectLst>
              <a:latin typeface="Bogle" panose="020B0503020203060203" pitchFamily="34" charset="0"/>
            </a:endParaRPr>
          </a:p>
        </p:txBody>
      </p:sp>
      <p:pic>
        <p:nvPicPr>
          <p:cNvPr id="4" name="Picture 3">
            <a:extLst>
              <a:ext uri="{FF2B5EF4-FFF2-40B4-BE49-F238E27FC236}">
                <a16:creationId xmlns:a16="http://schemas.microsoft.com/office/drawing/2014/main" id="{82DB2E9F-AD11-B1F1-09A5-FF5B238CCA0D}"/>
              </a:ext>
            </a:extLst>
          </p:cNvPr>
          <p:cNvPicPr>
            <a:picLocks noChangeAspect="1"/>
          </p:cNvPicPr>
          <p:nvPr/>
        </p:nvPicPr>
        <p:blipFill>
          <a:blip r:embed="rId2"/>
          <a:stretch>
            <a:fillRect/>
          </a:stretch>
        </p:blipFill>
        <p:spPr>
          <a:xfrm>
            <a:off x="6168262" y="1427887"/>
            <a:ext cx="4805250" cy="4802222"/>
          </a:xfrm>
          <a:prstGeom prst="rect">
            <a:avLst/>
          </a:prstGeom>
          <a:ln>
            <a:solidFill>
              <a:srgbClr val="339933"/>
            </a:solidFill>
          </a:ln>
        </p:spPr>
      </p:pic>
      <p:pic>
        <p:nvPicPr>
          <p:cNvPr id="11" name="Picture 10">
            <a:extLst>
              <a:ext uri="{FF2B5EF4-FFF2-40B4-BE49-F238E27FC236}">
                <a16:creationId xmlns:a16="http://schemas.microsoft.com/office/drawing/2014/main" id="{4B613BA2-09ED-7A1D-633B-EF7B2545F9AC}"/>
              </a:ext>
            </a:extLst>
          </p:cNvPr>
          <p:cNvPicPr>
            <a:picLocks noChangeAspect="1"/>
          </p:cNvPicPr>
          <p:nvPr/>
        </p:nvPicPr>
        <p:blipFill>
          <a:blip r:embed="rId3"/>
          <a:stretch>
            <a:fillRect/>
          </a:stretch>
        </p:blipFill>
        <p:spPr>
          <a:xfrm>
            <a:off x="674496" y="1427887"/>
            <a:ext cx="4226688" cy="4802224"/>
          </a:xfrm>
          <a:prstGeom prst="rect">
            <a:avLst/>
          </a:prstGeom>
          <a:ln>
            <a:solidFill>
              <a:srgbClr val="339933"/>
            </a:solidFill>
          </a:ln>
        </p:spPr>
      </p:pic>
    </p:spTree>
    <p:extLst>
      <p:ext uri="{BB962C8B-B14F-4D97-AF65-F5344CB8AC3E}">
        <p14:creationId xmlns:p14="http://schemas.microsoft.com/office/powerpoint/2010/main" val="52476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89396" y="260083"/>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DevOps Practice – CI/CD using Jenkins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F6405C-8681-8901-49C1-A24155A873B5}"/>
              </a:ext>
            </a:extLst>
          </p:cNvPr>
          <p:cNvSpPr txBox="1"/>
          <p:nvPr/>
        </p:nvSpPr>
        <p:spPr>
          <a:xfrm>
            <a:off x="489396" y="672559"/>
            <a:ext cx="7094862" cy="2031325"/>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Bogle" panose="020B0503020203060203" pitchFamily="34" charset="0"/>
              </a:rPr>
              <a:t>Created Pipeline for each Micro Service to perform below steps continuously:</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Cleanup Workspace</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Checkout code from SCM (GitHub)</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Build Application </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Test Application</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Code Quality Analysis using PMD</a:t>
            </a:r>
          </a:p>
          <a:p>
            <a:pPr marL="742950" lvl="1" indent="-285750">
              <a:buFont typeface="Wingdings" panose="05000000000000000000" pitchFamily="2" charset="2"/>
              <a:buChar char="ü"/>
            </a:pPr>
            <a:r>
              <a:rPr lang="en-US" sz="1400" dirty="0">
                <a:effectLst>
                  <a:outerShdw blurRad="38100" dist="38100" dir="2700000" algn="tl">
                    <a:srgbClr val="000000">
                      <a:alpha val="43137"/>
                    </a:srgbClr>
                  </a:outerShdw>
                </a:effectLst>
                <a:latin typeface="Bogle" panose="020B0503020203060203" pitchFamily="34" charset="0"/>
              </a:rPr>
              <a:t>Build &amp; Push Docker Image</a:t>
            </a:r>
          </a:p>
          <a:p>
            <a:pPr marL="742950" lvl="1" indent="-285750">
              <a:buFont typeface="Wingdings" panose="05000000000000000000" pitchFamily="2" charset="2"/>
              <a:buChar char="ü"/>
            </a:pPr>
            <a:endParaRPr lang="en-US" sz="1400" dirty="0">
              <a:effectLst>
                <a:outerShdw blurRad="38100" dist="38100" dir="2700000" algn="tl">
                  <a:srgbClr val="000000">
                    <a:alpha val="43137"/>
                  </a:srgbClr>
                </a:outerShdw>
              </a:effectLst>
              <a:latin typeface="Bogle" panose="020B0503020203060203" pitchFamily="34" charset="0"/>
            </a:endParaRPr>
          </a:p>
          <a:p>
            <a:endParaRPr lang="en-IN" sz="1400" dirty="0">
              <a:effectLst>
                <a:outerShdw blurRad="38100" dist="38100" dir="2700000" algn="tl">
                  <a:srgbClr val="000000">
                    <a:alpha val="43137"/>
                  </a:srgbClr>
                </a:outerShdw>
              </a:effectLst>
              <a:latin typeface="Bogle" panose="020B0503020203060203" pitchFamily="34" charset="0"/>
            </a:endParaRPr>
          </a:p>
        </p:txBody>
      </p:sp>
      <p:pic>
        <p:nvPicPr>
          <p:cNvPr id="4" name="Picture 3">
            <a:extLst>
              <a:ext uri="{FF2B5EF4-FFF2-40B4-BE49-F238E27FC236}">
                <a16:creationId xmlns:a16="http://schemas.microsoft.com/office/drawing/2014/main" id="{3CB9DCA9-0D01-6ADB-ACBE-471BE9D6A9E9}"/>
              </a:ext>
            </a:extLst>
          </p:cNvPr>
          <p:cNvPicPr>
            <a:picLocks noChangeAspect="1"/>
          </p:cNvPicPr>
          <p:nvPr/>
        </p:nvPicPr>
        <p:blipFill>
          <a:blip r:embed="rId2"/>
          <a:stretch>
            <a:fillRect/>
          </a:stretch>
        </p:blipFill>
        <p:spPr>
          <a:xfrm>
            <a:off x="575440" y="2301766"/>
            <a:ext cx="11098925" cy="3965028"/>
          </a:xfrm>
          <a:prstGeom prst="rect">
            <a:avLst/>
          </a:prstGeom>
          <a:ln>
            <a:solidFill>
              <a:srgbClr val="339933"/>
            </a:solidFill>
          </a:ln>
        </p:spPr>
      </p:pic>
    </p:spTree>
    <p:extLst>
      <p:ext uri="{BB962C8B-B14F-4D97-AF65-F5344CB8AC3E}">
        <p14:creationId xmlns:p14="http://schemas.microsoft.com/office/powerpoint/2010/main" val="3152412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Micro Services API Calls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C96DDE72-DCB1-B913-C813-0381F846E253}"/>
              </a:ext>
            </a:extLst>
          </p:cNvPr>
          <p:cNvGraphicFramePr>
            <a:graphicFrameLocks noGrp="1"/>
          </p:cNvGraphicFramePr>
          <p:nvPr>
            <p:extLst>
              <p:ext uri="{D42A27DB-BD31-4B8C-83A1-F6EECF244321}">
                <p14:modId xmlns:p14="http://schemas.microsoft.com/office/powerpoint/2010/main" val="3593447580"/>
              </p:ext>
            </p:extLst>
          </p:nvPr>
        </p:nvGraphicFramePr>
        <p:xfrm>
          <a:off x="721272" y="938047"/>
          <a:ext cx="10326414" cy="5072556"/>
        </p:xfrm>
        <a:graphic>
          <a:graphicData uri="http://schemas.openxmlformats.org/drawingml/2006/table">
            <a:tbl>
              <a:tblPr>
                <a:tableStyleId>{5C22544A-7EE6-4342-B048-85BDC9FD1C3A}</a:tableStyleId>
              </a:tblPr>
              <a:tblGrid>
                <a:gridCol w="1940443">
                  <a:extLst>
                    <a:ext uri="{9D8B030D-6E8A-4147-A177-3AD203B41FA5}">
                      <a16:colId xmlns:a16="http://schemas.microsoft.com/office/drawing/2014/main" val="1234837230"/>
                    </a:ext>
                  </a:extLst>
                </a:gridCol>
                <a:gridCol w="2279683">
                  <a:extLst>
                    <a:ext uri="{9D8B030D-6E8A-4147-A177-3AD203B41FA5}">
                      <a16:colId xmlns:a16="http://schemas.microsoft.com/office/drawing/2014/main" val="1225560586"/>
                    </a:ext>
                  </a:extLst>
                </a:gridCol>
                <a:gridCol w="3053144">
                  <a:extLst>
                    <a:ext uri="{9D8B030D-6E8A-4147-A177-3AD203B41FA5}">
                      <a16:colId xmlns:a16="http://schemas.microsoft.com/office/drawing/2014/main" val="723807023"/>
                    </a:ext>
                  </a:extLst>
                </a:gridCol>
                <a:gridCol w="3053144">
                  <a:extLst>
                    <a:ext uri="{9D8B030D-6E8A-4147-A177-3AD203B41FA5}">
                      <a16:colId xmlns:a16="http://schemas.microsoft.com/office/drawing/2014/main" val="24043530"/>
                    </a:ext>
                  </a:extLst>
                </a:gridCol>
              </a:tblGrid>
              <a:tr h="255223">
                <a:tc>
                  <a:txBody>
                    <a:bodyPr/>
                    <a:lstStyle/>
                    <a:p>
                      <a:pPr algn="ctr" fontAlgn="b"/>
                      <a:r>
                        <a:rPr lang="en-US" sz="1200" b="1" u="none" strike="noStrike" dirty="0">
                          <a:effectLst/>
                          <a:latin typeface="Bogle" panose="020B0503020203060203" pitchFamily="34" charset="0"/>
                        </a:rPr>
                        <a:t>Module</a:t>
                      </a:r>
                      <a:endParaRPr lang="en-US" sz="1200" b="1" i="0" u="none" strike="noStrike" dirty="0">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a:effectLst/>
                          <a:latin typeface="Bogle" panose="020B0503020203060203" pitchFamily="34" charset="0"/>
                        </a:rPr>
                        <a:t>User Story</a:t>
                      </a:r>
                      <a:endParaRPr lang="en-US" sz="1200" b="1" i="0" u="none" strike="noStrike">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a:effectLst/>
                          <a:latin typeface="Bogle" panose="020B0503020203060203" pitchFamily="34" charset="0"/>
                        </a:rPr>
                        <a:t>Task</a:t>
                      </a:r>
                      <a:endParaRPr lang="en-US" sz="1200" b="1" i="0" u="none" strike="noStrike">
                        <a:solidFill>
                          <a:srgbClr val="000000"/>
                        </a:solidFill>
                        <a:effectLst/>
                        <a:latin typeface="Bogle" panose="020B0503020203060203" pitchFamily="34" charset="0"/>
                      </a:endParaRPr>
                    </a:p>
                  </a:txBody>
                  <a:tcPr marL="1528" marR="1528" marT="1528" marB="0" anchor="b">
                    <a:solidFill>
                      <a:srgbClr val="00B0F0"/>
                    </a:solidFill>
                  </a:tcPr>
                </a:tc>
                <a:tc>
                  <a:txBody>
                    <a:bodyPr/>
                    <a:lstStyle/>
                    <a:p>
                      <a:pPr algn="ctr" fontAlgn="b"/>
                      <a:r>
                        <a:rPr lang="en-US" sz="1200" b="1" u="none" strike="noStrike" dirty="0">
                          <a:effectLst/>
                          <a:latin typeface="Bogle" panose="020B0503020203060203" pitchFamily="34" charset="0"/>
                        </a:rPr>
                        <a:t>End Points</a:t>
                      </a:r>
                      <a:endParaRPr lang="en-US" sz="1200" b="1" i="0" u="none" strike="noStrike" dirty="0">
                        <a:solidFill>
                          <a:srgbClr val="000000"/>
                        </a:solidFill>
                        <a:effectLst/>
                        <a:latin typeface="Bogle" panose="020B0503020203060203" pitchFamily="34" charset="0"/>
                      </a:endParaRPr>
                    </a:p>
                  </a:txBody>
                  <a:tcPr marL="1528" marR="1528" marT="1528" marB="0" anchor="b">
                    <a:solidFill>
                      <a:srgbClr val="00B0F0"/>
                    </a:solidFill>
                  </a:tcPr>
                </a:tc>
                <a:extLst>
                  <a:ext uri="{0D108BD9-81ED-4DB2-BD59-A6C34878D82A}">
                    <a16:rowId xmlns:a16="http://schemas.microsoft.com/office/drawing/2014/main" val="3597130247"/>
                  </a:ext>
                </a:extLst>
              </a:tr>
              <a:tr h="255223">
                <a:tc rowSpan="6">
                  <a:txBody>
                    <a:bodyPr/>
                    <a:lstStyle/>
                    <a:p>
                      <a:pPr algn="ctr" fontAlgn="ctr"/>
                      <a:r>
                        <a:rPr lang="en-US" sz="1200" u="none" strike="noStrike" dirty="0">
                          <a:effectLst/>
                          <a:latin typeface="Bogle" panose="020B0503020203060203" pitchFamily="34" charset="0"/>
                        </a:rPr>
                        <a:t>Payment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onloading Payment Webpage</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payableAmount</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999579960"/>
                  </a:ext>
                </a:extLst>
              </a:tr>
              <a:tr h="239271">
                <a:tc vMerge="1">
                  <a:txBody>
                    <a:bodyPr/>
                    <a:lstStyle/>
                    <a:p>
                      <a:endParaRPr lang="en-US"/>
                    </a:p>
                  </a:txBody>
                  <a:tcPr/>
                </a:tc>
                <a:tc rowSpan="4">
                  <a:txBody>
                    <a:bodyPr/>
                    <a:lstStyle/>
                    <a:p>
                      <a:pPr algn="ctr" fontAlgn="ctr"/>
                      <a:r>
                        <a:rPr lang="en-US" sz="1200" u="none" strike="noStrike" dirty="0" err="1">
                          <a:effectLst/>
                          <a:latin typeface="Bogle" panose="020B0503020203060203" pitchFamily="34" charset="0"/>
                        </a:rPr>
                        <a:t>DigitalWallet</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onClick DigitalWallet</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walletValidation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405488410"/>
                  </a:ext>
                </a:extLst>
              </a:tr>
              <a:tr h="255223">
                <a:tc vMerge="1">
                  <a:txBody>
                    <a:bodyPr/>
                    <a:lstStyle/>
                    <a:p>
                      <a:endParaRPr lang="en-US"/>
                    </a:p>
                  </a:txBody>
                  <a:tcPr/>
                </a:tc>
                <a:tc vMerge="1">
                  <a:txBody>
                    <a:bodyPr/>
                    <a:lstStyle/>
                    <a:p>
                      <a:endParaRPr lang="en-US"/>
                    </a:p>
                  </a:txBody>
                  <a:tcPr/>
                </a:tc>
                <a:tc>
                  <a:txBody>
                    <a:bodyPr/>
                    <a:lstStyle/>
                    <a:p>
                      <a:pPr algn="l" fontAlgn="ctr"/>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a:t>
                      </a:r>
                      <a:r>
                        <a:rPr lang="en-US" sz="1200" u="none" strike="noStrike" dirty="0" err="1">
                          <a:effectLst/>
                          <a:latin typeface="Bogle" panose="020B0503020203060203" pitchFamily="34" charset="0"/>
                        </a:rPr>
                        <a:t>GenerateOTP</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walletAuthentication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2805151196"/>
                  </a:ext>
                </a:extLst>
              </a:tr>
              <a:tr h="239271">
                <a:tc vMerge="1">
                  <a:txBody>
                    <a:bodyPr/>
                    <a:lstStyle/>
                    <a:p>
                      <a:endParaRPr lang="en-US"/>
                    </a:p>
                  </a:txBody>
                  <a:tcPr/>
                </a:tc>
                <a:tc vMerge="1">
                  <a:txBody>
                    <a:bodyPr/>
                    <a:lstStyle/>
                    <a:p>
                      <a:endParaRPr lang="en-US"/>
                    </a:p>
                  </a:txBody>
                  <a:tcPr/>
                </a:tc>
                <a:tc>
                  <a:txBody>
                    <a:bodyPr/>
                    <a:lstStyle/>
                    <a:p>
                      <a:pPr algn="l" fontAlgn="ctr"/>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Verify</a:t>
                      </a:r>
                      <a:endParaRPr lang="en-US" sz="1200" b="0"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otpValidation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956352145"/>
                  </a:ext>
                </a:extLst>
              </a:tr>
              <a:tr h="255223">
                <a:tc vMerge="1">
                  <a:txBody>
                    <a:bodyPr/>
                    <a:lstStyle/>
                    <a:p>
                      <a:endParaRPr lang="en-US"/>
                    </a:p>
                  </a:txBody>
                  <a:tcPr/>
                </a:tc>
                <a:tc vMerge="1">
                  <a:txBody>
                    <a:bodyPr/>
                    <a:lstStyle/>
                    <a:p>
                      <a:endParaRPr lang="en-US"/>
                    </a:p>
                  </a:txBody>
                  <a:tcPr/>
                </a:tc>
                <a:tc>
                  <a:txBody>
                    <a:bodyPr/>
                    <a:lstStyle/>
                    <a:p>
                      <a:pPr algn="l" fontAlgn="b"/>
                      <a:r>
                        <a:rPr lang="en-US" sz="1200" u="none" strike="noStrike" dirty="0" err="1">
                          <a:effectLst/>
                          <a:latin typeface="Bogle" panose="020B0503020203060203" pitchFamily="34" charset="0"/>
                        </a:rPr>
                        <a:t>onClick</a:t>
                      </a:r>
                      <a:r>
                        <a:rPr lang="en-US" sz="1200" u="none" strike="noStrike" dirty="0">
                          <a:effectLst/>
                          <a:latin typeface="Bogle" panose="020B0503020203060203" pitchFamily="34" charset="0"/>
                        </a:rPr>
                        <a:t> </a:t>
                      </a:r>
                      <a:r>
                        <a:rPr lang="en-US" sz="1200" u="none" strike="noStrike" dirty="0" err="1">
                          <a:effectLst/>
                          <a:latin typeface="Bogle" panose="020B0503020203060203" pitchFamily="34" charset="0"/>
                        </a:rPr>
                        <a:t>SubmitPayment</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orderConfirmation</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830915505"/>
                  </a:ext>
                </a:extLst>
              </a:tr>
              <a:tr h="255223">
                <a:tc vMerge="1">
                  <a:txBody>
                    <a:bodyPr/>
                    <a:lstStyle/>
                    <a:p>
                      <a:endParaRPr lang="en-US"/>
                    </a:p>
                  </a:txBody>
                  <a:tcPr/>
                </a:tc>
                <a:tc>
                  <a:txBody>
                    <a:bodyPr/>
                    <a:lstStyle/>
                    <a:p>
                      <a:pPr algn="ctr" fontAlgn="ctr"/>
                      <a:r>
                        <a:rPr lang="en-US" sz="1200" u="none" strike="noStrike">
                          <a:effectLst/>
                          <a:latin typeface="Bogle" panose="020B0503020203060203" pitchFamily="34" charset="0"/>
                        </a:rPr>
                        <a:t>CashOnDelivery</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onClick CashOnDelivery</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/cod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605567026"/>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extLst>
                  <a:ext uri="{0D108BD9-81ED-4DB2-BD59-A6C34878D82A}">
                    <a16:rowId xmlns:a16="http://schemas.microsoft.com/office/drawing/2014/main" val="2163171232"/>
                  </a:ext>
                </a:extLst>
              </a:tr>
              <a:tr h="255223">
                <a:tc rowSpan="4">
                  <a:txBody>
                    <a:bodyPr/>
                    <a:lstStyle/>
                    <a:p>
                      <a:pPr algn="ctr" fontAlgn="ctr"/>
                      <a:r>
                        <a:rPr lang="en-US" sz="1200" u="none" strike="noStrike" dirty="0">
                          <a:effectLst/>
                          <a:latin typeface="Bogle" panose="020B0503020203060203" pitchFamily="34" charset="0"/>
                        </a:rPr>
                        <a:t>Order Service Module</a:t>
                      </a:r>
                    </a:p>
                    <a:p>
                      <a:pPr algn="ctr" fontAlgn="ctr"/>
                      <a:r>
                        <a:rPr lang="en-US" sz="1200" u="none" strike="noStrike" dirty="0">
                          <a:effectLst/>
                          <a:latin typeface="Bogle" panose="020B0503020203060203" pitchFamily="34" charset="0"/>
                        </a:rPr>
                        <a:t> </a:t>
                      </a:r>
                    </a:p>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tc rowSpan="4">
                  <a:txBody>
                    <a:bodyPr/>
                    <a:lstStyle/>
                    <a:p>
                      <a:pPr algn="ctr" fontAlgn="b"/>
                      <a:r>
                        <a:rPr lang="en-US" sz="1200" u="none" strike="noStrike" dirty="0">
                          <a:effectLst/>
                          <a:latin typeface="Bogle" panose="020B0503020203060203" pitchFamily="34" charset="0"/>
                        </a:rPr>
                        <a:t>Order Confirmation</a:t>
                      </a:r>
                    </a:p>
                    <a:p>
                      <a:pPr algn="l" fontAlgn="b"/>
                      <a:r>
                        <a:rPr lang="en-US" sz="1200" u="none" strike="noStrike" dirty="0">
                          <a:effectLst/>
                          <a:latin typeface="Bogle" panose="020B0503020203060203" pitchFamily="34" charset="0"/>
                        </a:rPr>
                        <a:t> </a:t>
                      </a:r>
                    </a:p>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order creation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/add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64587097"/>
                  </a:ext>
                </a:extLst>
              </a:tr>
              <a:tr h="255223">
                <a:tc vMerge="1">
                  <a:txBody>
                    <a:bodyPr/>
                    <a:lstStyle/>
                    <a:p>
                      <a:endParaRPr lang="en-US"/>
                    </a:p>
                  </a:txBody>
                  <a:tcPr/>
                </a:tc>
                <a:tc vMerge="1">
                  <a:txBody>
                    <a:bodyPr/>
                    <a:lstStyle/>
                    <a:p>
                      <a:endParaRPr lang="en-US"/>
                    </a:p>
                  </a:txBody>
                  <a:tcPr/>
                </a:tc>
                <a:tc rowSpan="3">
                  <a:txBody>
                    <a:bodyPr/>
                    <a:lstStyle/>
                    <a:p>
                      <a:pPr algn="l" fontAlgn="ctr"/>
                      <a:r>
                        <a:rPr lang="en-US" sz="1200" u="none" strike="noStrike">
                          <a:effectLst/>
                          <a:latin typeface="Bogle" panose="020B0503020203060203" pitchFamily="34" charset="0"/>
                        </a:rPr>
                        <a:t>get Order Details</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/getOrderbyId</a:t>
                      </a:r>
                      <a:endParaRPr lang="en-US" sz="1200" b="0" i="0" u="none" strike="noStrike">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1696436123"/>
                  </a:ext>
                </a:extLst>
              </a:tr>
              <a:tr h="255223">
                <a:tc vMerge="1">
                  <a:txBody>
                    <a:bodyPr/>
                    <a:lstStyle/>
                    <a:p>
                      <a:pPr algn="ctr" fontAlgn="ctr"/>
                      <a:r>
                        <a:rPr lang="en-US" sz="1200" u="none" strike="noStrike">
                          <a:effectLst/>
                          <a:latin typeface="Bogle" panose="020B0503020203060203" pitchFamily="34" charset="0"/>
                        </a:rPr>
                        <a:t> </a:t>
                      </a:r>
                      <a:endParaRPr lang="en-US" sz="1200" b="1" i="0" u="none" strike="noStrike">
                        <a:solidFill>
                          <a:srgbClr val="000000"/>
                        </a:solidFill>
                        <a:effectLst/>
                        <a:latin typeface="Bogle" panose="020B0503020203060203" pitchFamily="34" charset="0"/>
                      </a:endParaRPr>
                    </a:p>
                  </a:txBody>
                  <a:tcPr marL="1528" marR="1528" marT="1528" marB="0" anchor="ctr"/>
                </a:tc>
                <a:tc vMerge="1">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tc>
                <a:tc vMerge="1">
                  <a:txBody>
                    <a:bodyPr/>
                    <a:lstStyle/>
                    <a:p>
                      <a:endParaRPr lang="en-US"/>
                    </a:p>
                  </a:txBody>
                  <a:tcPr/>
                </a:tc>
                <a:tc>
                  <a:txBody>
                    <a:bodyPr/>
                    <a:lstStyle/>
                    <a:p>
                      <a:pPr algn="l" fontAlgn="ctr"/>
                      <a:r>
                        <a:rPr lang="en-US" sz="1200" u="none" strike="noStrike">
                          <a:effectLst/>
                          <a:latin typeface="Bogle" panose="020B0503020203060203" pitchFamily="34" charset="0"/>
                        </a:rPr>
                        <a:t>/getOrderByUserId</a:t>
                      </a:r>
                      <a:endParaRPr lang="en-US" sz="1200" b="0" i="0" u="none" strike="noStrike">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211536565"/>
                  </a:ext>
                </a:extLst>
              </a:tr>
              <a:tr h="255223">
                <a:tc vMerge="1">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tc>
                <a:tc vMerge="1">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tc>
                <a:tc vMerge="1">
                  <a:txBody>
                    <a:bodyPr/>
                    <a:lstStyle/>
                    <a:p>
                      <a:endParaRPr lang="en-US"/>
                    </a:p>
                  </a:txBody>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getOrderByCartId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951286903"/>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ctr"/>
                      <a:r>
                        <a:rPr lang="en-US" sz="1200" u="none" strike="noStrike" dirty="0">
                          <a:effectLst/>
                          <a:latin typeface="Bogle" panose="020B0503020203060203" pitchFamily="34" charset="0"/>
                        </a:rPr>
                        <a:t> </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extLst>
                  <a:ext uri="{0D108BD9-81ED-4DB2-BD59-A6C34878D82A}">
                    <a16:rowId xmlns:a16="http://schemas.microsoft.com/office/drawing/2014/main" val="374441722"/>
                  </a:ext>
                </a:extLst>
              </a:tr>
              <a:tr h="255223">
                <a:tc>
                  <a:txBody>
                    <a:bodyPr/>
                    <a:lstStyle/>
                    <a:p>
                      <a:pPr algn="ctr" fontAlgn="ctr"/>
                      <a:r>
                        <a:rPr lang="en-US" sz="1200" u="none" strike="noStrike" dirty="0">
                          <a:effectLst/>
                          <a:latin typeface="Bogle" panose="020B0503020203060203" pitchFamily="34" charset="0"/>
                        </a:rPr>
                        <a:t>Inventory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Inventory update</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updateInventory</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inventoryUpdate</a:t>
                      </a: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cartId</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561694154"/>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ctr"/>
                      <a:r>
                        <a:rPr lang="en-US" sz="1200" u="none" strike="noStrike" dirty="0">
                          <a:effectLst/>
                          <a:latin typeface="Bogle" panose="020B0503020203060203" pitchFamily="34" charset="0"/>
                        </a:rPr>
                        <a:t> </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20000"/>
                        <a:lumOff val="80000"/>
                      </a:schemeClr>
                    </a:solidFill>
                  </a:tcPr>
                </a:tc>
                <a:extLst>
                  <a:ext uri="{0D108BD9-81ED-4DB2-BD59-A6C34878D82A}">
                    <a16:rowId xmlns:a16="http://schemas.microsoft.com/office/drawing/2014/main" val="3270323881"/>
                  </a:ext>
                </a:extLst>
              </a:tr>
              <a:tr h="255223">
                <a:tc>
                  <a:txBody>
                    <a:bodyPr/>
                    <a:lstStyle/>
                    <a:p>
                      <a:pPr algn="ctr" fontAlgn="ctr"/>
                      <a:r>
                        <a:rPr lang="en-US" sz="1200" u="none" strike="noStrike" dirty="0">
                          <a:effectLst/>
                          <a:latin typeface="Bogle" panose="020B0503020203060203" pitchFamily="34" charset="0"/>
                        </a:rPr>
                        <a:t>Email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                  Email Notification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emailNotification</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sendEmail</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809658409"/>
                  </a:ext>
                </a:extLst>
              </a:tr>
              <a:tr h="255223">
                <a:tc>
                  <a:txBody>
                    <a:bodyPr/>
                    <a:lstStyle/>
                    <a:p>
                      <a:pPr algn="ctr" fontAlgn="ctr"/>
                      <a:r>
                        <a:rPr lang="en-US" sz="1200" u="none" strike="noStrike" dirty="0">
                          <a:effectLst/>
                          <a:latin typeface="Bogle" panose="020B0503020203060203" pitchFamily="34" charset="0"/>
                        </a:rPr>
                        <a:t> </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a:effectLst/>
                          <a:latin typeface="Bogle" panose="020B0503020203060203" pitchFamily="34" charset="0"/>
                        </a:rPr>
                        <a:t> </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tc>
                  <a:txBody>
                    <a:bodyPr/>
                    <a:lstStyle/>
                    <a:p>
                      <a:pPr algn="l" fontAlgn="b"/>
                      <a:r>
                        <a:rPr lang="en-US" sz="1200" u="none" strike="noStrike" dirty="0">
                          <a:effectLst/>
                          <a:latin typeface="Bogle" panose="020B0503020203060203" pitchFamily="34" charset="0"/>
                        </a:rPr>
                        <a:t> </a:t>
                      </a:r>
                      <a:endParaRPr lang="en-US" sz="1200" b="0" i="0" u="none" strike="noStrike" dirty="0">
                        <a:solidFill>
                          <a:srgbClr val="000000"/>
                        </a:solidFill>
                        <a:effectLst/>
                        <a:latin typeface="Bogle" panose="020B0503020203060203" pitchFamily="34" charset="0"/>
                      </a:endParaRPr>
                    </a:p>
                  </a:txBody>
                  <a:tcPr marL="1528" marR="1528" marT="1528" marB="0" anchor="b">
                    <a:solidFill>
                      <a:schemeClr val="tx2">
                        <a:lumMod val="20000"/>
                        <a:lumOff val="80000"/>
                      </a:schemeClr>
                    </a:solidFill>
                  </a:tcPr>
                </a:tc>
                <a:extLst>
                  <a:ext uri="{0D108BD9-81ED-4DB2-BD59-A6C34878D82A}">
                    <a16:rowId xmlns:a16="http://schemas.microsoft.com/office/drawing/2014/main" val="1469747730"/>
                  </a:ext>
                </a:extLst>
              </a:tr>
              <a:tr h="255223">
                <a:tc rowSpan="3">
                  <a:txBody>
                    <a:bodyPr/>
                    <a:lstStyle/>
                    <a:p>
                      <a:pPr algn="ctr" fontAlgn="ctr"/>
                      <a:r>
                        <a:rPr lang="en-US" sz="1200" u="none" strike="noStrike" dirty="0">
                          <a:effectLst/>
                          <a:latin typeface="Bogle" panose="020B0503020203060203" pitchFamily="34" charset="0"/>
                        </a:rPr>
                        <a:t>Shopping Service Module</a:t>
                      </a:r>
                      <a:endParaRPr lang="en-US" sz="1200" b="1" i="0" u="none" strike="noStrike" dirty="0">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rowSpan="3">
                  <a:txBody>
                    <a:bodyPr/>
                    <a:lstStyle/>
                    <a:p>
                      <a:pPr algn="l" fontAlgn="ctr"/>
                      <a:r>
                        <a:rPr lang="en-US" sz="1200" u="none" strike="noStrike">
                          <a:effectLst/>
                          <a:latin typeface="Bogle" panose="020B0503020203060203" pitchFamily="34" charset="0"/>
                        </a:rPr>
                        <a:t>                 ShoppingFeedBack</a:t>
                      </a:r>
                      <a:endParaRPr lang="en-US" sz="1200" b="0" i="0" u="none" strike="noStrike">
                        <a:solidFill>
                          <a:srgbClr val="000000"/>
                        </a:solidFill>
                        <a:effectLst/>
                        <a:latin typeface="Bogle" panose="020B0503020203060203" pitchFamily="34" charset="0"/>
                      </a:endParaRPr>
                    </a:p>
                  </a:txBody>
                  <a:tcPr marL="1528" marR="1528" marT="1528" marB="0" anchor="ctr">
                    <a:solidFill>
                      <a:schemeClr val="tx2">
                        <a:lumMod val="40000"/>
                        <a:lumOff val="60000"/>
                      </a:schemeClr>
                    </a:solidFill>
                  </a:tcPr>
                </a:tc>
                <a:tc>
                  <a:txBody>
                    <a:bodyPr/>
                    <a:lstStyle/>
                    <a:p>
                      <a:pPr algn="l" fontAlgn="b"/>
                      <a:r>
                        <a:rPr lang="en-US" sz="1200" u="none" strike="noStrike">
                          <a:effectLst/>
                          <a:latin typeface="Bogle" panose="020B0503020203060203" pitchFamily="34" charset="0"/>
                        </a:rPr>
                        <a:t>addFeedBack</a:t>
                      </a:r>
                      <a:endParaRPr lang="en-US" sz="1200" b="0" i="0" u="none" strike="noStrike">
                        <a:solidFill>
                          <a:srgbClr val="000000"/>
                        </a:solidFill>
                        <a:effectLst/>
                        <a:latin typeface="Bogle" panose="020B0503020203060203" pitchFamily="34" charset="0"/>
                      </a:endParaRPr>
                    </a:p>
                  </a:txBody>
                  <a:tcPr marL="1528" marR="1528" marT="1528" marB="0" anchor="b">
                    <a:solidFill>
                      <a:schemeClr val="tx2">
                        <a:lumMod val="40000"/>
                        <a:lumOff val="60000"/>
                      </a:schemeClr>
                    </a:solidFill>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addRespone</a:t>
                      </a:r>
                      <a:endParaRPr lang="en-US" sz="1200" b="0" i="0" u="none" strike="noStrike" dirty="0">
                        <a:solidFill>
                          <a:srgbClr val="2A00FF"/>
                        </a:solidFill>
                        <a:effectLst/>
                        <a:latin typeface="Bogle" panose="020B0503020203060203" pitchFamily="34" charset="0"/>
                      </a:endParaRPr>
                    </a:p>
                  </a:txBody>
                  <a:tcPr marL="1528" marR="1528" marT="1528" marB="0" anchor="ctr">
                    <a:solidFill>
                      <a:schemeClr val="tx2">
                        <a:lumMod val="40000"/>
                        <a:lumOff val="60000"/>
                      </a:schemeClr>
                    </a:solidFill>
                  </a:tcPr>
                </a:tc>
                <a:extLst>
                  <a:ext uri="{0D108BD9-81ED-4DB2-BD59-A6C34878D82A}">
                    <a16:rowId xmlns:a16="http://schemas.microsoft.com/office/drawing/2014/main" val="3725177156"/>
                  </a:ext>
                </a:extLst>
              </a:tr>
              <a:tr h="255223">
                <a:tc vMerge="1">
                  <a:txBody>
                    <a:bodyPr/>
                    <a:lstStyle/>
                    <a:p>
                      <a:endParaRPr lang="en-US"/>
                    </a:p>
                  </a:txBody>
                  <a:tcPr/>
                </a:tc>
                <a:tc vMerge="1">
                  <a:txBody>
                    <a:bodyPr/>
                    <a:lstStyle/>
                    <a:p>
                      <a:endParaRPr lang="en-US"/>
                    </a:p>
                  </a:txBody>
                  <a:tcPr/>
                </a:tc>
                <a:tc rowSpan="2">
                  <a:txBody>
                    <a:bodyPr/>
                    <a:lstStyle/>
                    <a:p>
                      <a:pPr algn="l" fontAlgn="t"/>
                      <a:r>
                        <a:rPr lang="en-US" sz="1200" u="none" strike="noStrike" dirty="0" err="1">
                          <a:effectLst/>
                          <a:latin typeface="Bogle" panose="020B0503020203060203" pitchFamily="34" charset="0"/>
                        </a:rPr>
                        <a:t>getFeedBack</a:t>
                      </a:r>
                      <a:endParaRPr lang="en-US" sz="1200" b="0" i="0" u="none" strike="noStrike" dirty="0">
                        <a:solidFill>
                          <a:srgbClr val="000000"/>
                        </a:solidFill>
                        <a:effectLst/>
                        <a:latin typeface="Bogle" panose="020B0503020203060203" pitchFamily="34" charset="0"/>
                      </a:endParaRPr>
                    </a:p>
                  </a:txBody>
                  <a:tcPr marL="1528" marR="1528" marT="1528" marB="0">
                    <a:solidFill>
                      <a:schemeClr val="tx2">
                        <a:lumMod val="40000"/>
                        <a:lumOff val="60000"/>
                      </a:schemeClr>
                    </a:solidFill>
                  </a:tcPr>
                </a:tc>
                <a:tc>
                  <a:txBody>
                    <a:bodyPr/>
                    <a:lstStyle/>
                    <a:p>
                      <a:pPr algn="l" fontAlgn="ctr"/>
                      <a:r>
                        <a:rPr lang="en-US" sz="1200" u="none" strike="noStrike">
                          <a:effectLst/>
                          <a:latin typeface="Bogle" panose="020B0503020203060203" pitchFamily="34" charset="0"/>
                        </a:rPr>
                        <a:t>/allresponses</a:t>
                      </a:r>
                      <a:endParaRPr lang="en-US" sz="1200" b="0" i="0" u="none" strike="noStrike">
                        <a:solidFill>
                          <a:srgbClr val="2A00FF"/>
                        </a:solidFill>
                        <a:effectLst/>
                        <a:latin typeface="Bogle" panose="020B0503020203060203" pitchFamily="34" charset="0"/>
                      </a:endParaRPr>
                    </a:p>
                  </a:txBody>
                  <a:tcPr marL="1528" marR="1528" marT="1528" marB="0" anchor="ctr">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850027374"/>
                  </a:ext>
                </a:extLst>
              </a:tr>
              <a:tr h="2552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responsebycartid</a:t>
                      </a:r>
                      <a:r>
                        <a:rPr lang="en-US" sz="1200" u="none" strike="noStrike" dirty="0">
                          <a:effectLst/>
                          <a:latin typeface="Bogle" panose="020B0503020203060203" pitchFamily="34" charset="0"/>
                        </a:rPr>
                        <a:t>/{</a:t>
                      </a:r>
                      <a:r>
                        <a:rPr lang="en-US" sz="1200" u="none" strike="noStrike" dirty="0" err="1">
                          <a:effectLst/>
                          <a:latin typeface="Bogle" panose="020B0503020203060203" pitchFamily="34" charset="0"/>
                        </a:rPr>
                        <a:t>cartId</a:t>
                      </a:r>
                      <a:r>
                        <a:rPr lang="en-US" sz="1200" u="none" strike="noStrike" dirty="0">
                          <a:effectLst/>
                          <a:latin typeface="Bogle" panose="020B0503020203060203" pitchFamily="34" charset="0"/>
                        </a:rPr>
                        <a:t>}</a:t>
                      </a:r>
                      <a:endParaRPr lang="en-US" sz="1200" b="0" i="0" u="none" strike="noStrike" dirty="0">
                        <a:solidFill>
                          <a:srgbClr val="2A00FF"/>
                        </a:solidFill>
                        <a:effectLst/>
                        <a:latin typeface="Bogle" panose="020B0503020203060203" pitchFamily="34" charset="0"/>
                      </a:endParaRPr>
                    </a:p>
                  </a:txBody>
                  <a:tcPr marL="1528" marR="1528" marT="1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136404342"/>
                  </a:ext>
                </a:extLst>
              </a:tr>
            </a:tbl>
          </a:graphicData>
        </a:graphic>
      </p:graphicFrame>
    </p:spTree>
    <p:extLst>
      <p:ext uri="{BB962C8B-B14F-4D97-AF65-F5344CB8AC3E}">
        <p14:creationId xmlns:p14="http://schemas.microsoft.com/office/powerpoint/2010/main" val="232847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Reference</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DFAEAC65-F8AD-D384-24C3-771A43BF08BC}"/>
              </a:ext>
            </a:extLst>
          </p:cNvPr>
          <p:cNvGraphicFramePr>
            <a:graphicFrameLocks noGrp="1"/>
          </p:cNvGraphicFramePr>
          <p:nvPr>
            <p:extLst>
              <p:ext uri="{D42A27DB-BD31-4B8C-83A1-F6EECF244321}">
                <p14:modId xmlns:p14="http://schemas.microsoft.com/office/powerpoint/2010/main" val="1942042894"/>
              </p:ext>
            </p:extLst>
          </p:nvPr>
        </p:nvGraphicFramePr>
        <p:xfrm>
          <a:off x="626680" y="874986"/>
          <a:ext cx="10547131" cy="5025259"/>
        </p:xfrm>
        <a:graphic>
          <a:graphicData uri="http://schemas.openxmlformats.org/drawingml/2006/table">
            <a:tbl>
              <a:tblPr>
                <a:tableStyleId>{775DCB02-9BB8-47FD-8907-85C794F793BA}</a:tableStyleId>
              </a:tblPr>
              <a:tblGrid>
                <a:gridCol w="1610360">
                  <a:extLst>
                    <a:ext uri="{9D8B030D-6E8A-4147-A177-3AD203B41FA5}">
                      <a16:colId xmlns:a16="http://schemas.microsoft.com/office/drawing/2014/main" val="1575349727"/>
                    </a:ext>
                  </a:extLst>
                </a:gridCol>
                <a:gridCol w="2335746">
                  <a:extLst>
                    <a:ext uri="{9D8B030D-6E8A-4147-A177-3AD203B41FA5}">
                      <a16:colId xmlns:a16="http://schemas.microsoft.com/office/drawing/2014/main" val="4810552"/>
                    </a:ext>
                  </a:extLst>
                </a:gridCol>
                <a:gridCol w="2480825">
                  <a:extLst>
                    <a:ext uri="{9D8B030D-6E8A-4147-A177-3AD203B41FA5}">
                      <a16:colId xmlns:a16="http://schemas.microsoft.com/office/drawing/2014/main" val="1515930233"/>
                    </a:ext>
                  </a:extLst>
                </a:gridCol>
                <a:gridCol w="2002069">
                  <a:extLst>
                    <a:ext uri="{9D8B030D-6E8A-4147-A177-3AD203B41FA5}">
                      <a16:colId xmlns:a16="http://schemas.microsoft.com/office/drawing/2014/main" val="915710402"/>
                    </a:ext>
                  </a:extLst>
                </a:gridCol>
                <a:gridCol w="2118131">
                  <a:extLst>
                    <a:ext uri="{9D8B030D-6E8A-4147-A177-3AD203B41FA5}">
                      <a16:colId xmlns:a16="http://schemas.microsoft.com/office/drawing/2014/main" val="67233005"/>
                    </a:ext>
                  </a:extLst>
                </a:gridCol>
              </a:tblGrid>
              <a:tr h="313669">
                <a:tc>
                  <a:txBody>
                    <a:bodyPr/>
                    <a:lstStyle/>
                    <a:p>
                      <a:pPr algn="ctr" fontAlgn="b"/>
                      <a:r>
                        <a:rPr lang="en-US" sz="1400" b="1" u="none" strike="noStrike" dirty="0">
                          <a:effectLst/>
                          <a:latin typeface="Bogle" panose="020B0503020203060203" pitchFamily="34" charset="0"/>
                        </a:rPr>
                        <a:t>Module</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GitHub Link</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Jenkins</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Dockerization</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tc>
                  <a:txBody>
                    <a:bodyPr/>
                    <a:lstStyle/>
                    <a:p>
                      <a:pPr algn="ctr" fontAlgn="b"/>
                      <a:r>
                        <a:rPr lang="en-US" sz="1400" b="1" u="none" strike="noStrike" dirty="0">
                          <a:effectLst/>
                          <a:latin typeface="Bogle" panose="020B0503020203060203" pitchFamily="34" charset="0"/>
                        </a:rPr>
                        <a:t>Swagger Link</a:t>
                      </a:r>
                      <a:endParaRPr lang="en-US" sz="1400" b="1" i="0" u="none" strike="noStrike" dirty="0">
                        <a:solidFill>
                          <a:srgbClr val="000000"/>
                        </a:solidFill>
                        <a:effectLst/>
                        <a:latin typeface="Bogle" panose="020B0503020203060203" pitchFamily="34" charset="0"/>
                      </a:endParaRPr>
                    </a:p>
                  </a:txBody>
                  <a:tcPr marL="1895" marR="1895" marT="1895" marB="0" anchor="b">
                    <a:solidFill>
                      <a:srgbClr val="00B0F0"/>
                    </a:solidFill>
                  </a:tcPr>
                </a:tc>
                <a:extLst>
                  <a:ext uri="{0D108BD9-81ED-4DB2-BD59-A6C34878D82A}">
                    <a16:rowId xmlns:a16="http://schemas.microsoft.com/office/drawing/2014/main" val="3204973193"/>
                  </a:ext>
                </a:extLst>
              </a:tr>
              <a:tr h="941011">
                <a:tc>
                  <a:txBody>
                    <a:bodyPr/>
                    <a:lstStyle/>
                    <a:p>
                      <a:pPr algn="ctr" fontAlgn="ctr"/>
                      <a:r>
                        <a:rPr lang="en-US" sz="1200" u="none" strike="noStrike" dirty="0" err="1">
                          <a:effectLst/>
                          <a:latin typeface="Bogle" panose="020B0503020203060203" pitchFamily="34" charset="0"/>
                        </a:rPr>
                        <a:t>PaymentService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2">
                            <a:extLst>
                              <a:ext uri="{A12FA001-AC4F-418D-AE19-62706E023703}">
                                <ahyp:hlinkClr xmlns:ahyp="http://schemas.microsoft.com/office/drawing/2018/hyperlinkcolor" val="tx"/>
                              </a:ext>
                            </a:extLst>
                          </a:hlinkClick>
                        </a:rPr>
                        <a:t>https://github.com/walmart-2023-sep-ascend/Team06-Payment-module.git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3">
                            <a:extLst>
                              <a:ext uri="{A12FA001-AC4F-418D-AE19-62706E023703}">
                                <ahyp:hlinkClr xmlns:ahyp="http://schemas.microsoft.com/office/drawing/2018/hyperlinkcolor" val="tx"/>
                              </a:ext>
                            </a:extLst>
                          </a:hlinkClick>
                        </a:rPr>
                        <a:t>http://localhost:9090/job/payment-service-automation/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payment-service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4">
                            <a:extLst>
                              <a:ext uri="{A12FA001-AC4F-418D-AE19-62706E023703}">
                                <ahyp:hlinkClr xmlns:ahyp="http://schemas.microsoft.com/office/drawing/2018/hyperlinkcolor" val="tx"/>
                              </a:ext>
                            </a:extLst>
                          </a:hlinkClick>
                        </a:rPr>
                        <a:t>http://localhost:9500/swagger-ui/index.html#/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2715422790"/>
                  </a:ext>
                </a:extLst>
              </a:tr>
              <a:tr h="941011">
                <a:tc>
                  <a:txBody>
                    <a:bodyPr/>
                    <a:lstStyle/>
                    <a:p>
                      <a:pPr algn="ctr" fontAlgn="ctr"/>
                      <a:r>
                        <a:rPr lang="en-US" sz="1200" u="none" strike="noStrike" dirty="0" err="1">
                          <a:effectLst/>
                          <a:latin typeface="Bogle" panose="020B0503020203060203" pitchFamily="34" charset="0"/>
                        </a:rPr>
                        <a:t>OrderService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5">
                            <a:extLst>
                              <a:ext uri="{A12FA001-AC4F-418D-AE19-62706E023703}">
                                <ahyp:hlinkClr xmlns:ahyp="http://schemas.microsoft.com/office/drawing/2018/hyperlinkcolor" val="tx"/>
                              </a:ext>
                            </a:extLst>
                          </a:hlinkClick>
                        </a:rPr>
                        <a:t>https://github.com/walmart-2023-sep-ascend/Team06-Order-Confirmation-Service.git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6">
                            <a:extLst>
                              <a:ext uri="{A12FA001-AC4F-418D-AE19-62706E023703}">
                                <ahyp:hlinkClr xmlns:ahyp="http://schemas.microsoft.com/office/drawing/2018/hyperlinkcolor" val="tx"/>
                              </a:ext>
                            </a:extLst>
                          </a:hlinkClick>
                        </a:rPr>
                        <a:t>http://localhost:9090/job/order-confirmation-automation/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none" strike="noStrike" dirty="0">
                          <a:effectLst/>
                          <a:latin typeface="Bogle" panose="020B0503020203060203" pitchFamily="34" charset="0"/>
                        </a:rPr>
                        <a:t>order-service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7">
                            <a:extLst>
                              <a:ext uri="{A12FA001-AC4F-418D-AE19-62706E023703}">
                                <ahyp:hlinkClr xmlns:ahyp="http://schemas.microsoft.com/office/drawing/2018/hyperlinkcolor" val="tx"/>
                              </a:ext>
                            </a:extLst>
                          </a:hlinkClick>
                        </a:rPr>
                        <a:t>http://localhost:9501/swagger-ui/index.html#/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extLst>
                  <a:ext uri="{0D108BD9-81ED-4DB2-BD59-A6C34878D82A}">
                    <a16:rowId xmlns:a16="http://schemas.microsoft.com/office/drawing/2014/main" val="1787096655"/>
                  </a:ext>
                </a:extLst>
              </a:tr>
              <a:tr h="941011">
                <a:tc>
                  <a:txBody>
                    <a:bodyPr/>
                    <a:lstStyle/>
                    <a:p>
                      <a:pPr algn="ctr" fontAlgn="ctr"/>
                      <a:r>
                        <a:rPr lang="en-US" sz="1200" u="none" strike="noStrike" dirty="0" err="1">
                          <a:effectLst/>
                          <a:latin typeface="Bogle" panose="020B0503020203060203" pitchFamily="34" charset="0"/>
                        </a:rPr>
                        <a:t>InventoryupdateService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8">
                            <a:extLst>
                              <a:ext uri="{A12FA001-AC4F-418D-AE19-62706E023703}">
                                <ahyp:hlinkClr xmlns:ahyp="http://schemas.microsoft.com/office/drawing/2018/hyperlinkcolor" val="tx"/>
                              </a:ext>
                            </a:extLst>
                          </a:hlinkClick>
                        </a:rPr>
                        <a:t>https://github.com/walmart-2023-sep-ascend/Team06-Inventory-Update.git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9">
                            <a:extLst>
                              <a:ext uri="{A12FA001-AC4F-418D-AE19-62706E023703}">
                                <ahyp:hlinkClr xmlns:ahyp="http://schemas.microsoft.com/office/drawing/2018/hyperlinkcolor" val="tx"/>
                              </a:ext>
                            </a:extLst>
                          </a:hlinkClick>
                        </a:rPr>
                        <a:t>http://localhost:9090/job/inventory-update-automation/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inventory-update-service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0">
                            <a:extLst>
                              <a:ext uri="{A12FA001-AC4F-418D-AE19-62706E023703}">
                                <ahyp:hlinkClr xmlns:ahyp="http://schemas.microsoft.com/office/drawing/2018/hyperlinkcolor" val="tx"/>
                              </a:ext>
                            </a:extLst>
                          </a:hlinkClick>
                        </a:rPr>
                        <a:t>http://localhost:9502/swagger-ui/index.html#/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2915589681"/>
                  </a:ext>
                </a:extLst>
              </a:tr>
              <a:tr h="941011">
                <a:tc>
                  <a:txBody>
                    <a:bodyPr/>
                    <a:lstStyle/>
                    <a:p>
                      <a:pPr algn="ctr" fontAlgn="ctr"/>
                      <a:r>
                        <a:rPr lang="en-US" sz="1200" u="none" strike="noStrike" dirty="0" err="1">
                          <a:effectLst/>
                          <a:latin typeface="Bogle" panose="020B0503020203060203" pitchFamily="34" charset="0"/>
                        </a:rPr>
                        <a:t>EmailNotiication</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11">
                            <a:extLst>
                              <a:ext uri="{A12FA001-AC4F-418D-AE19-62706E023703}">
                                <ahyp:hlinkClr xmlns:ahyp="http://schemas.microsoft.com/office/drawing/2018/hyperlinkcolor" val="tx"/>
                              </a:ext>
                            </a:extLst>
                          </a:hlinkClick>
                        </a:rPr>
                        <a:t>https://github.com/walmart-2023-sep-ascend/Team06-Email-Notification.git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2">
                            <a:extLst>
                              <a:ext uri="{A12FA001-AC4F-418D-AE19-62706E023703}">
                                <ahyp:hlinkClr xmlns:ahyp="http://schemas.microsoft.com/office/drawing/2018/hyperlinkcolor" val="tx"/>
                              </a:ext>
                            </a:extLst>
                          </a:hlinkClick>
                        </a:rPr>
                        <a:t>http://localhost:9090/job/email-notification-automation/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none" strike="noStrike" dirty="0">
                          <a:effectLst/>
                          <a:latin typeface="Bogle" panose="020B0503020203060203" pitchFamily="34" charset="0"/>
                        </a:rPr>
                        <a:t>email-service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20000"/>
                        <a:lumOff val="8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3">
                            <a:extLst>
                              <a:ext uri="{A12FA001-AC4F-418D-AE19-62706E023703}">
                                <ahyp:hlinkClr xmlns:ahyp="http://schemas.microsoft.com/office/drawing/2018/hyperlinkcolor" val="tx"/>
                              </a:ext>
                            </a:extLst>
                          </a:hlinkClick>
                        </a:rPr>
                        <a:t>http://localhost:9503/swagger-ui/index.html#/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20000"/>
                        <a:lumOff val="80000"/>
                      </a:schemeClr>
                    </a:solidFill>
                  </a:tcPr>
                </a:tc>
                <a:extLst>
                  <a:ext uri="{0D108BD9-81ED-4DB2-BD59-A6C34878D82A}">
                    <a16:rowId xmlns:a16="http://schemas.microsoft.com/office/drawing/2014/main" val="1257325103"/>
                  </a:ext>
                </a:extLst>
              </a:tr>
              <a:tr h="947546">
                <a:tc>
                  <a:txBody>
                    <a:bodyPr/>
                    <a:lstStyle/>
                    <a:p>
                      <a:pPr algn="ctr" fontAlgn="ctr"/>
                      <a:r>
                        <a:rPr lang="en-US" sz="1200" u="none" strike="noStrike" dirty="0" err="1">
                          <a:effectLst/>
                          <a:latin typeface="Bogle" panose="020B0503020203060203" pitchFamily="34" charset="0"/>
                        </a:rPr>
                        <a:t>ShoppingFeedback</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b"/>
                      <a:r>
                        <a:rPr lang="en-US" sz="1200" u="sng" strike="noStrike" dirty="0">
                          <a:solidFill>
                            <a:srgbClr val="0070C0"/>
                          </a:solidFill>
                          <a:effectLst/>
                          <a:latin typeface="Bogle" panose="020B0503020203060203" pitchFamily="34" charset="0"/>
                          <a:hlinkClick r:id="rId14">
                            <a:extLst>
                              <a:ext uri="{A12FA001-AC4F-418D-AE19-62706E023703}">
                                <ahyp:hlinkClr xmlns:ahyp="http://schemas.microsoft.com/office/drawing/2018/hyperlinkcolor" val="tx"/>
                              </a:ext>
                            </a:extLst>
                          </a:hlinkClick>
                        </a:rPr>
                        <a:t>https://github.com/walmart-2023-sep-ascend/Team06-Shopping-Feedback-Service.git</a:t>
                      </a:r>
                      <a:endParaRPr lang="en-US" sz="1200" u="sng" strike="noStrike" dirty="0">
                        <a:solidFill>
                          <a:srgbClr val="0070C0"/>
                        </a:solidFill>
                        <a:effectLst/>
                        <a:latin typeface="Bogle" panose="020B0503020203060203" pitchFamily="34" charset="0"/>
                      </a:endParaRPr>
                    </a:p>
                    <a:p>
                      <a:pPr algn="ctr" fontAlgn="b"/>
                      <a:endParaRPr lang="en-US" sz="1200" b="0" i="0" u="sng" strike="noStrike" dirty="0">
                        <a:solidFill>
                          <a:srgbClr val="0070C0"/>
                        </a:solidFill>
                        <a:effectLst/>
                        <a:latin typeface="Bogle" panose="020B0503020203060203" pitchFamily="34" charset="0"/>
                      </a:endParaRPr>
                    </a:p>
                  </a:txBody>
                  <a:tcPr marL="1895" marR="1895" marT="1895" marB="0" anchor="b">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5">
                            <a:extLst>
                              <a:ext uri="{A12FA001-AC4F-418D-AE19-62706E023703}">
                                <ahyp:hlinkClr xmlns:ahyp="http://schemas.microsoft.com/office/drawing/2018/hyperlinkcolor" val="tx"/>
                              </a:ext>
                            </a:extLst>
                          </a:hlinkClick>
                        </a:rPr>
                        <a:t>http://localhost:9090/job/shopping-feedback-automation/</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none" strike="noStrike" dirty="0">
                          <a:effectLst/>
                          <a:latin typeface="Bogle" panose="020B0503020203060203" pitchFamily="34" charset="0"/>
                        </a:rPr>
                        <a:t>shopping-feedback-service</a:t>
                      </a:r>
                      <a:endParaRPr lang="en-US" sz="1200" b="0" i="0" u="none" strike="noStrike" dirty="0">
                        <a:solidFill>
                          <a:srgbClr val="000000"/>
                        </a:solidFill>
                        <a:effectLst/>
                        <a:latin typeface="Bogle" panose="020B0503020203060203" pitchFamily="34" charset="0"/>
                      </a:endParaRPr>
                    </a:p>
                  </a:txBody>
                  <a:tcPr marL="1895" marR="1895" marT="1895" marB="0" anchor="ctr">
                    <a:solidFill>
                      <a:schemeClr val="tx2">
                        <a:lumMod val="40000"/>
                        <a:lumOff val="60000"/>
                      </a:schemeClr>
                    </a:solidFill>
                  </a:tcPr>
                </a:tc>
                <a:tc>
                  <a:txBody>
                    <a:bodyPr/>
                    <a:lstStyle/>
                    <a:p>
                      <a:pPr algn="ctr" fontAlgn="ctr"/>
                      <a:r>
                        <a:rPr lang="en-US" sz="1200" u="sng" strike="noStrike" dirty="0">
                          <a:solidFill>
                            <a:srgbClr val="0070C0"/>
                          </a:solidFill>
                          <a:effectLst/>
                          <a:latin typeface="Bogle" panose="020B0503020203060203" pitchFamily="34" charset="0"/>
                          <a:hlinkClick r:id="rId16">
                            <a:extLst>
                              <a:ext uri="{A12FA001-AC4F-418D-AE19-62706E023703}">
                                <ahyp:hlinkClr xmlns:ahyp="http://schemas.microsoft.com/office/drawing/2018/hyperlinkcolor" val="tx"/>
                              </a:ext>
                            </a:extLst>
                          </a:hlinkClick>
                        </a:rPr>
                        <a:t>http://localhost:9504/swagger-ui/index.html#/</a:t>
                      </a:r>
                      <a:endParaRPr lang="en-US" sz="1200" b="0" i="0" u="sng" strike="noStrike" dirty="0">
                        <a:solidFill>
                          <a:srgbClr val="0070C0"/>
                        </a:solidFill>
                        <a:effectLst/>
                        <a:latin typeface="Bogle" panose="020B0503020203060203" pitchFamily="34" charset="0"/>
                      </a:endParaRPr>
                    </a:p>
                  </a:txBody>
                  <a:tcPr marL="1895" marR="1895" marT="1895" marB="0" anchor="ctr">
                    <a:solidFill>
                      <a:schemeClr val="tx2">
                        <a:lumMod val="40000"/>
                        <a:lumOff val="60000"/>
                      </a:schemeClr>
                    </a:solidFill>
                  </a:tcPr>
                </a:tc>
                <a:extLst>
                  <a:ext uri="{0D108BD9-81ED-4DB2-BD59-A6C34878D82A}">
                    <a16:rowId xmlns:a16="http://schemas.microsoft.com/office/drawing/2014/main" val="4232545767"/>
                  </a:ext>
                </a:extLst>
              </a:tr>
            </a:tbl>
          </a:graphicData>
        </a:graphic>
      </p:graphicFrame>
    </p:spTree>
    <p:extLst>
      <p:ext uri="{BB962C8B-B14F-4D97-AF65-F5344CB8AC3E}">
        <p14:creationId xmlns:p14="http://schemas.microsoft.com/office/powerpoint/2010/main" val="3596192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Scrum/Agile Dashboard</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4C2781B-1303-7D97-448A-46F8AE37C6FE}"/>
              </a:ext>
            </a:extLst>
          </p:cNvPr>
          <p:cNvPicPr>
            <a:picLocks noChangeAspect="1"/>
          </p:cNvPicPr>
          <p:nvPr/>
        </p:nvPicPr>
        <p:blipFill>
          <a:blip r:embed="rId2"/>
          <a:stretch>
            <a:fillRect/>
          </a:stretch>
        </p:blipFill>
        <p:spPr>
          <a:xfrm>
            <a:off x="717331" y="705160"/>
            <a:ext cx="10566837" cy="5486747"/>
          </a:xfrm>
          <a:prstGeom prst="rect">
            <a:avLst/>
          </a:prstGeom>
          <a:ln>
            <a:solidFill>
              <a:srgbClr val="339933"/>
            </a:solidFill>
          </a:ln>
        </p:spPr>
      </p:pic>
    </p:spTree>
    <p:extLst>
      <p:ext uri="{BB962C8B-B14F-4D97-AF65-F5344CB8AC3E}">
        <p14:creationId xmlns:p14="http://schemas.microsoft.com/office/powerpoint/2010/main" val="130127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Best practices followed during solution implementation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D23C7A-0DDE-7FCB-C780-66165E995E39}"/>
              </a:ext>
            </a:extLst>
          </p:cNvPr>
          <p:cNvSpPr txBox="1"/>
          <p:nvPr/>
        </p:nvSpPr>
        <p:spPr>
          <a:xfrm>
            <a:off x="650328" y="1221828"/>
            <a:ext cx="10752082" cy="427809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API calls through </a:t>
            </a:r>
            <a:r>
              <a:rPr lang="en-US" sz="1600" dirty="0" err="1">
                <a:latin typeface="Bogle" panose="020B0503020203060203" pitchFamily="34" charset="0"/>
              </a:rPr>
              <a:t>Openfeign</a:t>
            </a:r>
            <a:r>
              <a:rPr lang="en-US" sz="1600" dirty="0">
                <a:latin typeface="Bogle" panose="020B0503020203060203" pitchFamily="34" charset="0"/>
              </a:rPr>
              <a:t> client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Use of Lombok</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Exception handling</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 architecture</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Logger implementation</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Swagger documentation </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PMD source code analysis</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Agile process by tracking status through </a:t>
            </a:r>
            <a:r>
              <a:rPr lang="en-US" sz="1600" dirty="0" err="1">
                <a:latin typeface="Bogle" panose="020B0503020203060203" pitchFamily="34" charset="0"/>
              </a:rPr>
              <a:t>jira</a:t>
            </a:r>
            <a:r>
              <a:rPr lang="en-US" sz="1600" dirty="0">
                <a:latin typeface="Bogle" panose="020B0503020203060203" pitchFamily="34" charset="0"/>
              </a:rPr>
              <a:t> dashboard</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CI/CD pipeline process using Jenkins</a:t>
            </a:r>
          </a:p>
        </p:txBody>
      </p:sp>
    </p:spTree>
    <p:extLst>
      <p:ext uri="{BB962C8B-B14F-4D97-AF65-F5344CB8AC3E}">
        <p14:creationId xmlns:p14="http://schemas.microsoft.com/office/powerpoint/2010/main" val="173762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Challenges &amp; errors encountered during solution design</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D23C7A-0DDE-7FCB-C780-66165E995E39}"/>
              </a:ext>
            </a:extLst>
          </p:cNvPr>
          <p:cNvSpPr txBox="1"/>
          <p:nvPr/>
        </p:nvSpPr>
        <p:spPr>
          <a:xfrm>
            <a:off x="650328" y="1221828"/>
            <a:ext cx="10752082" cy="415498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Other team’s dependency</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Mock DB/API creation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Exceptions while integrating Micro services</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Additional Query definition is required since @id annotation is not useful with Mongo DB</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@Sequencegenerator annotation is not working in Mongo DB to generate unique order id in sequence hence we had to use Mongo Operations Incrementor logic to achieve it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Faced challenges while integrating HTML page as body of the email notification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Docker push through Jenkins </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Cloud Deployment</a:t>
            </a:r>
          </a:p>
        </p:txBody>
      </p:sp>
    </p:spTree>
    <p:extLst>
      <p:ext uri="{BB962C8B-B14F-4D97-AF65-F5344CB8AC3E}">
        <p14:creationId xmlns:p14="http://schemas.microsoft.com/office/powerpoint/2010/main" val="3617627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791011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Learnings &amp; enhancements</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80FA171-A795-A084-1FA1-52C89C451395}"/>
              </a:ext>
            </a:extLst>
          </p:cNvPr>
          <p:cNvSpPr txBox="1"/>
          <p:nvPr/>
        </p:nvSpPr>
        <p:spPr>
          <a:xfrm>
            <a:off x="650328" y="1221828"/>
            <a:ext cx="10752082" cy="452431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Bogle" panose="020B0503020203060203" pitchFamily="34" charset="0"/>
              </a:rPr>
              <a:t>We learnt to work with Mongo Atlas environment</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Mongo DB and Spring-boot integration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Services with Rest API to achieve each business logic</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Micro Services integration with help of Eureka Naming server</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MVC structure for an application</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Learnt how to create webpages with React and how to integrate with backend</a:t>
            </a:r>
          </a:p>
          <a:p>
            <a:r>
              <a:rPr lang="en-US" sz="1600" dirty="0">
                <a:latin typeface="Bogle" panose="020B0503020203060203" pitchFamily="34" charset="0"/>
              </a:rPr>
              <a:t> </a:t>
            </a:r>
          </a:p>
          <a:p>
            <a:pPr marL="285750" indent="-285750">
              <a:buFont typeface="Wingdings" panose="05000000000000000000" pitchFamily="2" charset="2"/>
              <a:buChar char="Ø"/>
            </a:pPr>
            <a:r>
              <a:rPr lang="en-US" sz="1600" dirty="0" err="1">
                <a:latin typeface="Bogle" panose="020B0503020203060203" pitchFamily="34" charset="0"/>
              </a:rPr>
              <a:t>Dockerization</a:t>
            </a:r>
            <a:r>
              <a:rPr lang="en-US" sz="1600" dirty="0">
                <a:latin typeface="Bogle" panose="020B0503020203060203" pitchFamily="34" charset="0"/>
              </a:rPr>
              <a:t> – creating docker image, pushing it to docker hub, pulling it from hub and running in cloud</a:t>
            </a:r>
          </a:p>
          <a:p>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Jenkins – CI/CD process by creating pipelines for each Microservice</a:t>
            </a:r>
          </a:p>
          <a:p>
            <a:pPr marL="285750" indent="-285750">
              <a:buFont typeface="Wingdings" panose="05000000000000000000" pitchFamily="2" charset="2"/>
              <a:buChar char="Ø"/>
            </a:pPr>
            <a:endParaRPr lang="en-US" sz="1600" dirty="0">
              <a:latin typeface="Bogle" panose="020B0503020203060203" pitchFamily="34" charset="0"/>
            </a:endParaRPr>
          </a:p>
          <a:p>
            <a:pPr marL="285750" indent="-285750">
              <a:buFont typeface="Wingdings" panose="05000000000000000000" pitchFamily="2" charset="2"/>
              <a:buChar char="Ø"/>
            </a:pPr>
            <a:r>
              <a:rPr lang="en-US" sz="1600" dirty="0">
                <a:latin typeface="Bogle" panose="020B0503020203060203" pitchFamily="34" charset="0"/>
              </a:rPr>
              <a:t>Cloud Deployment – creating virtual Network, virtual machine, resource group and deploying application in cloud</a:t>
            </a:r>
          </a:p>
          <a:p>
            <a:pPr marL="285750" indent="-285750">
              <a:buFont typeface="Wingdings" panose="05000000000000000000" pitchFamily="2" charset="2"/>
              <a:buChar char="Ø"/>
            </a:pPr>
            <a:endParaRPr lang="en-US" sz="1600" dirty="0">
              <a:latin typeface="Bogle" panose="020B0503020203060203" pitchFamily="34" charset="0"/>
            </a:endParaRPr>
          </a:p>
        </p:txBody>
      </p:sp>
    </p:spTree>
    <p:extLst>
      <p:ext uri="{BB962C8B-B14F-4D97-AF65-F5344CB8AC3E}">
        <p14:creationId xmlns:p14="http://schemas.microsoft.com/office/powerpoint/2010/main" val="32725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What extra has been implemented in the Capstone Project</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A303AF-D565-8BA1-96DD-FA38B0B8CB7A}"/>
              </a:ext>
            </a:extLst>
          </p:cNvPr>
          <p:cNvSpPr txBox="1"/>
          <p:nvPr/>
        </p:nvSpPr>
        <p:spPr>
          <a:xfrm>
            <a:off x="752803" y="1194238"/>
            <a:ext cx="9467194"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ogle" panose="020B0503020203060203" pitchFamily="34" charset="0"/>
              </a:rPr>
              <a:t>We have created additional Cart and Product Microservices to mockup the dependency from team 3 and team 4</a:t>
            </a:r>
          </a:p>
          <a:p>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Team has additionally added search bar in UI page</a:t>
            </a:r>
          </a:p>
          <a:p>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Team has additionally added user profile in UI page</a:t>
            </a: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We have enabled OTP based validation while making payment through </a:t>
            </a:r>
            <a:r>
              <a:rPr lang="en-US" dirty="0" err="1">
                <a:latin typeface="Bogle" panose="020B0503020203060203" pitchFamily="34" charset="0"/>
              </a:rPr>
              <a:t>DigitalWallet</a:t>
            </a:r>
            <a:endParaRPr lang="en-US" dirty="0">
              <a:latin typeface="Bogle" panose="020B0503020203060203" pitchFamily="34" charset="0"/>
            </a:endParaRP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User-Friendly Email notification once order is confirmed</a:t>
            </a:r>
          </a:p>
          <a:p>
            <a:pPr marL="285750" indent="-285750">
              <a:buFont typeface="Wingdings" panose="05000000000000000000" pitchFamily="2" charset="2"/>
              <a:buChar char="Ø"/>
            </a:pPr>
            <a:endParaRPr lang="en-US" dirty="0">
              <a:latin typeface="Bogle" panose="020B0503020203060203" pitchFamily="34" charset="0"/>
            </a:endParaRPr>
          </a:p>
          <a:p>
            <a:pPr marL="285750" indent="-285750">
              <a:buFont typeface="Wingdings" panose="05000000000000000000" pitchFamily="2" charset="2"/>
              <a:buChar char="Ø"/>
            </a:pPr>
            <a:r>
              <a:rPr lang="en-US" dirty="0">
                <a:latin typeface="Bogle" panose="020B0503020203060203" pitchFamily="34" charset="0"/>
              </a:rPr>
              <a:t>Making user to provide comments as mandatory if the overall shopping experience rating is less than 3</a:t>
            </a:r>
          </a:p>
          <a:p>
            <a:pPr marL="285750" indent="-285750">
              <a:buFont typeface="Wingdings" panose="05000000000000000000" pitchFamily="2" charset="2"/>
              <a:buChar char="Ø"/>
            </a:pPr>
            <a:endParaRPr lang="en-US" dirty="0">
              <a:latin typeface="Bogle" panose="020B0503020203060203" pitchFamily="34" charset="0"/>
            </a:endParaRPr>
          </a:p>
        </p:txBody>
      </p:sp>
      <p:pic>
        <p:nvPicPr>
          <p:cNvPr id="6" name="Picture 5">
            <a:extLst>
              <a:ext uri="{FF2B5EF4-FFF2-40B4-BE49-F238E27FC236}">
                <a16:creationId xmlns:a16="http://schemas.microsoft.com/office/drawing/2014/main" id="{C933DC70-2902-3EB2-EBC3-0EEB71594B75}"/>
              </a:ext>
            </a:extLst>
          </p:cNvPr>
          <p:cNvPicPr>
            <a:picLocks noChangeAspect="1"/>
          </p:cNvPicPr>
          <p:nvPr/>
        </p:nvPicPr>
        <p:blipFill>
          <a:blip r:embed="rId2"/>
          <a:stretch>
            <a:fillRect/>
          </a:stretch>
        </p:blipFill>
        <p:spPr>
          <a:xfrm>
            <a:off x="1107527" y="2915313"/>
            <a:ext cx="8903577" cy="847122"/>
          </a:xfrm>
          <a:prstGeom prst="rect">
            <a:avLst/>
          </a:prstGeom>
        </p:spPr>
      </p:pic>
    </p:spTree>
    <p:extLst>
      <p:ext uri="{BB962C8B-B14F-4D97-AF65-F5344CB8AC3E}">
        <p14:creationId xmlns:p14="http://schemas.microsoft.com/office/powerpoint/2010/main" val="263144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Task Ownership – Team 06</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AA126D11-8F51-7014-74A1-1B36B4F741FD}"/>
              </a:ext>
            </a:extLst>
          </p:cNvPr>
          <p:cNvGraphicFramePr>
            <a:graphicFrameLocks noGrp="1"/>
          </p:cNvGraphicFramePr>
          <p:nvPr>
            <p:extLst>
              <p:ext uri="{D42A27DB-BD31-4B8C-83A1-F6EECF244321}">
                <p14:modId xmlns:p14="http://schemas.microsoft.com/office/powerpoint/2010/main" val="1741299984"/>
              </p:ext>
            </p:extLst>
          </p:nvPr>
        </p:nvGraphicFramePr>
        <p:xfrm>
          <a:off x="894081" y="1255816"/>
          <a:ext cx="9793982" cy="4346368"/>
        </p:xfrm>
        <a:graphic>
          <a:graphicData uri="http://schemas.openxmlformats.org/drawingml/2006/table">
            <a:tbl>
              <a:tblPr/>
              <a:tblGrid>
                <a:gridCol w="1784095">
                  <a:extLst>
                    <a:ext uri="{9D8B030D-6E8A-4147-A177-3AD203B41FA5}">
                      <a16:colId xmlns:a16="http://schemas.microsoft.com/office/drawing/2014/main" val="2991541711"/>
                    </a:ext>
                  </a:extLst>
                </a:gridCol>
                <a:gridCol w="5170108">
                  <a:extLst>
                    <a:ext uri="{9D8B030D-6E8A-4147-A177-3AD203B41FA5}">
                      <a16:colId xmlns:a16="http://schemas.microsoft.com/office/drawing/2014/main" val="331388419"/>
                    </a:ext>
                  </a:extLst>
                </a:gridCol>
                <a:gridCol w="2839779">
                  <a:extLst>
                    <a:ext uri="{9D8B030D-6E8A-4147-A177-3AD203B41FA5}">
                      <a16:colId xmlns:a16="http://schemas.microsoft.com/office/drawing/2014/main" val="4250071998"/>
                    </a:ext>
                  </a:extLst>
                </a:gridCol>
              </a:tblGrid>
              <a:tr h="319655">
                <a:tc>
                  <a:txBody>
                    <a:bodyPr/>
                    <a:lstStyle/>
                    <a:p>
                      <a:pPr algn="ctr" fontAlgn="base"/>
                      <a:r>
                        <a:rPr lang="en-US" sz="1400" b="1" i="0" dirty="0" err="1">
                          <a:solidFill>
                            <a:srgbClr val="FFFFFF"/>
                          </a:solidFill>
                          <a:effectLst/>
                          <a:latin typeface="Bogle" panose="020B0503020203060203" pitchFamily="34" charset="0"/>
                        </a:rPr>
                        <a:t>S.No</a:t>
                      </a:r>
                      <a:r>
                        <a:rPr lang="en-US" sz="1400" b="1" i="0" dirty="0">
                          <a:solidFill>
                            <a:srgbClr val="FFFFFF"/>
                          </a:solidFill>
                          <a:effectLst/>
                          <a:latin typeface="Bogle" panose="020B0503020203060203" pitchFamily="34" charset="0"/>
                        </a:rPr>
                        <a:t>​</a:t>
                      </a: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400" b="1" i="0">
                          <a:solidFill>
                            <a:srgbClr val="FFFFFF"/>
                          </a:solidFill>
                          <a:effectLst/>
                          <a:latin typeface="Bogle" panose="020B0503020203060203" pitchFamily="34" charset="0"/>
                        </a:rPr>
                        <a:t>Action Items​</a:t>
                      </a: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400" b="1" i="0" dirty="0">
                          <a:solidFill>
                            <a:srgbClr val="FFFFFF"/>
                          </a:solidFill>
                          <a:effectLst/>
                          <a:latin typeface="Bogle" panose="020B0503020203060203" pitchFamily="34" charset="0"/>
                        </a:rPr>
                        <a:t>Owner</a:t>
                      </a: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815849140"/>
                  </a:ext>
                </a:extLst>
              </a:tr>
              <a:tr h="241693">
                <a:tc>
                  <a:txBody>
                    <a:bodyPr/>
                    <a:lstStyle/>
                    <a:p>
                      <a:pPr algn="ctr" fontAlgn="base"/>
                      <a:r>
                        <a:rPr lang="en-US" sz="1200" b="0" i="0" dirty="0">
                          <a:solidFill>
                            <a:srgbClr val="000000"/>
                          </a:solidFill>
                          <a:effectLst/>
                          <a:latin typeface="Bogle" panose="020B0503020203060203" pitchFamily="34" charset="0"/>
                        </a:rPr>
                        <a:t>1​</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1" i="0" dirty="0">
                          <a:solidFill>
                            <a:srgbClr val="000000"/>
                          </a:solidFill>
                          <a:effectLst/>
                          <a:latin typeface="Bogle" panose="020B0503020203060203" pitchFamily="34" charset="0"/>
                        </a:rPr>
                        <a:t>User Story </a:t>
                      </a:r>
                      <a:r>
                        <a:rPr lang="en-US" sz="1200" b="0" i="0" dirty="0">
                          <a:solidFill>
                            <a:srgbClr val="000000"/>
                          </a:solidFill>
                          <a:effectLst/>
                          <a:latin typeface="Bogle" panose="020B0503020203060203" pitchFamily="34" charset="0"/>
                        </a:rPr>
                        <a:t>: Secure Payment</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dirty="0">
                          <a:effectLst/>
                          <a:latin typeface="Calibri" panose="020F0502020204030204" pitchFamily="34" charset="0"/>
                          <a:ea typeface="Calibri" panose="020F0502020204030204" pitchFamily="34" charset="0"/>
                        </a:rPr>
                        <a:t>Tirumalasetty </a:t>
                      </a:r>
                      <a:r>
                        <a:rPr lang="en-US" sz="1200" b="0" dirty="0" err="1">
                          <a:effectLst/>
                          <a:latin typeface="Calibri" panose="020F0502020204030204" pitchFamily="34" charset="0"/>
                          <a:ea typeface="Calibri" panose="020F0502020204030204" pitchFamily="34" charset="0"/>
                        </a:rPr>
                        <a:t>Koteswara</a:t>
                      </a:r>
                      <a:r>
                        <a:rPr lang="en-US" sz="1200" b="0" dirty="0">
                          <a:effectLst/>
                          <a:latin typeface="Calibri" panose="020F0502020204030204" pitchFamily="34" charset="0"/>
                          <a:ea typeface="Calibri" panose="020F0502020204030204" pitchFamily="34" charset="0"/>
                        </a:rPr>
                        <a:t> Rao</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62624828"/>
                  </a:ext>
                </a:extLst>
              </a:tr>
              <a:tr h="401318">
                <a:tc>
                  <a:txBody>
                    <a:bodyPr/>
                    <a:lstStyle/>
                    <a:p>
                      <a:pPr algn="ctr" fontAlgn="base"/>
                      <a:r>
                        <a:rPr lang="en-US" sz="1200" b="0" i="0" dirty="0">
                          <a:solidFill>
                            <a:srgbClr val="000000"/>
                          </a:solidFill>
                          <a:effectLst/>
                          <a:latin typeface="Bogle" panose="020B0503020203060203" pitchFamily="34" charset="0"/>
                        </a:rPr>
                        <a:t>2​</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1" i="0" dirty="0">
                          <a:solidFill>
                            <a:srgbClr val="000000"/>
                          </a:solidFill>
                          <a:effectLst/>
                          <a:latin typeface="Bogle" panose="020B0503020203060203" pitchFamily="34" charset="0"/>
                        </a:rPr>
                        <a:t>User Story </a:t>
                      </a:r>
                      <a:r>
                        <a:rPr lang="en-US" sz="1200" b="0" i="0" dirty="0">
                          <a:solidFill>
                            <a:srgbClr val="000000"/>
                          </a:solidFill>
                          <a:effectLst/>
                          <a:latin typeface="Bogle" panose="020B0503020203060203" pitchFamily="34" charset="0"/>
                        </a:rPr>
                        <a:t>: Order Confirmation</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err="1">
                          <a:solidFill>
                            <a:srgbClr val="000000"/>
                          </a:solidFill>
                          <a:effectLst/>
                          <a:latin typeface="Bogle" panose="020B0503020203060203" pitchFamily="34" charset="0"/>
                        </a:rPr>
                        <a:t>Priayanka</a:t>
                      </a:r>
                      <a:r>
                        <a:rPr lang="en-US" sz="1200" b="0" i="0" dirty="0">
                          <a:solidFill>
                            <a:srgbClr val="000000"/>
                          </a:solidFill>
                          <a:effectLst/>
                          <a:latin typeface="Bogle" panose="020B0503020203060203" pitchFamily="34" charset="0"/>
                        </a:rPr>
                        <a:t> Sukumar</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68323860"/>
                  </a:ext>
                </a:extLst>
              </a:tr>
              <a:tr h="241693">
                <a:tc>
                  <a:txBody>
                    <a:bodyPr/>
                    <a:lstStyle/>
                    <a:p>
                      <a:pPr algn="ctr" fontAlgn="base"/>
                      <a:r>
                        <a:rPr lang="en-US" sz="1200" b="0" i="0">
                          <a:solidFill>
                            <a:srgbClr val="000000"/>
                          </a:solidFill>
                          <a:effectLst/>
                          <a:latin typeface="Bogle" panose="020B0503020203060203" pitchFamily="34" charset="0"/>
                        </a:rPr>
                        <a:t>3​</a:t>
                      </a:r>
                      <a:endParaRPr lang="en-US" sz="1400" b="0" i="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1" i="0" dirty="0">
                          <a:solidFill>
                            <a:srgbClr val="000000"/>
                          </a:solidFill>
                          <a:effectLst/>
                          <a:latin typeface="Bogle" panose="020B0503020203060203" pitchFamily="34" charset="0"/>
                        </a:rPr>
                        <a:t>User Story </a:t>
                      </a:r>
                      <a:r>
                        <a:rPr lang="en-US" sz="1200" b="0" i="0" dirty="0">
                          <a:solidFill>
                            <a:srgbClr val="000000"/>
                          </a:solidFill>
                          <a:effectLst/>
                          <a:latin typeface="Bogle" panose="020B0503020203060203" pitchFamily="34" charset="0"/>
                        </a:rPr>
                        <a:t>: Real-time Inventory update​</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649346334"/>
                  </a:ext>
                </a:extLst>
              </a:tr>
              <a:tr h="241693">
                <a:tc>
                  <a:txBody>
                    <a:bodyPr/>
                    <a:lstStyle/>
                    <a:p>
                      <a:pPr algn="ctr" fontAlgn="base"/>
                      <a:r>
                        <a:rPr lang="en-US" sz="1200" b="0" i="0" dirty="0">
                          <a:solidFill>
                            <a:srgbClr val="000000"/>
                          </a:solidFill>
                          <a:effectLst/>
                          <a:latin typeface="Bogle" panose="020B0503020203060203" pitchFamily="34" charset="0"/>
                        </a:rPr>
                        <a:t>4​</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1" i="0" dirty="0">
                          <a:solidFill>
                            <a:srgbClr val="000000"/>
                          </a:solidFill>
                          <a:effectLst/>
                          <a:latin typeface="Bogle" panose="020B0503020203060203" pitchFamily="34" charset="0"/>
                        </a:rPr>
                        <a:t>User Story </a:t>
                      </a:r>
                      <a:r>
                        <a:rPr lang="en-US" sz="1200" b="0" i="0" dirty="0">
                          <a:solidFill>
                            <a:srgbClr val="000000"/>
                          </a:solidFill>
                          <a:effectLst/>
                          <a:latin typeface="Bogle" panose="020B0503020203060203" pitchFamily="34" charset="0"/>
                        </a:rPr>
                        <a:t>: Email notification​</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Prashanth Anand</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80774803"/>
                  </a:ext>
                </a:extLst>
              </a:tr>
              <a:tr h="241693">
                <a:tc>
                  <a:txBody>
                    <a:bodyPr/>
                    <a:lstStyle/>
                    <a:p>
                      <a:pPr algn="ctr" fontAlgn="base"/>
                      <a:r>
                        <a:rPr lang="en-US" sz="1200" b="0" i="0">
                          <a:solidFill>
                            <a:srgbClr val="000000"/>
                          </a:solidFill>
                          <a:effectLst/>
                          <a:latin typeface="Bogle" panose="020B0503020203060203" pitchFamily="34" charset="0"/>
                        </a:rPr>
                        <a:t>5​</a:t>
                      </a:r>
                      <a:endParaRPr lang="en-US" sz="1400" b="0" i="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1" i="0" dirty="0">
                          <a:solidFill>
                            <a:srgbClr val="000000"/>
                          </a:solidFill>
                          <a:effectLst/>
                          <a:latin typeface="Bogle" panose="020B0503020203060203" pitchFamily="34" charset="0"/>
                        </a:rPr>
                        <a:t>User Story </a:t>
                      </a:r>
                      <a:r>
                        <a:rPr lang="en-US" sz="1200" b="0" i="0" dirty="0">
                          <a:solidFill>
                            <a:srgbClr val="000000"/>
                          </a:solidFill>
                          <a:effectLst/>
                          <a:latin typeface="Bogle" panose="020B0503020203060203" pitchFamily="34" charset="0"/>
                        </a:rPr>
                        <a:t>: Shopping Feedback</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262871892"/>
                  </a:ext>
                </a:extLst>
              </a:tr>
              <a:tr h="241693">
                <a:tc>
                  <a:txBody>
                    <a:bodyPr/>
                    <a:lstStyle/>
                    <a:p>
                      <a:pPr algn="ctr" fontAlgn="base"/>
                      <a:r>
                        <a:rPr lang="en-US" sz="1200" b="0" i="0" dirty="0">
                          <a:solidFill>
                            <a:srgbClr val="000000"/>
                          </a:solidFill>
                          <a:effectLst/>
                          <a:latin typeface="Bogle" panose="020B0503020203060203" pitchFamily="34" charset="0"/>
                        </a:rPr>
                        <a:t>6​</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Front-End Development ​</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Lingaraj M K​</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34868499"/>
                  </a:ext>
                </a:extLst>
              </a:tr>
              <a:tr h="241693">
                <a:tc>
                  <a:txBody>
                    <a:bodyPr/>
                    <a:lstStyle/>
                    <a:p>
                      <a:pPr algn="ctr" fontAlgn="base"/>
                      <a:r>
                        <a:rPr lang="en-US" sz="1200" b="0" i="0" dirty="0">
                          <a:solidFill>
                            <a:srgbClr val="000000"/>
                          </a:solidFill>
                          <a:effectLst/>
                          <a:latin typeface="Bogle" panose="020B0503020203060203" pitchFamily="34" charset="0"/>
                        </a:rPr>
                        <a:t>7​</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Junit Test cases and Logger</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dirty="0">
                          <a:effectLst/>
                          <a:latin typeface="Calibri" panose="020F0502020204030204" pitchFamily="34" charset="0"/>
                          <a:ea typeface="Calibri" panose="020F0502020204030204" pitchFamily="34" charset="0"/>
                        </a:rPr>
                        <a:t>Tirumalasetty </a:t>
                      </a:r>
                      <a:r>
                        <a:rPr lang="en-US" sz="1200" b="0" dirty="0" err="1">
                          <a:effectLst/>
                          <a:latin typeface="Calibri" panose="020F0502020204030204" pitchFamily="34" charset="0"/>
                          <a:ea typeface="Calibri" panose="020F0502020204030204" pitchFamily="34" charset="0"/>
                        </a:rPr>
                        <a:t>Koteswara</a:t>
                      </a:r>
                      <a:r>
                        <a:rPr lang="en-US" sz="1200" b="0" dirty="0">
                          <a:effectLst/>
                          <a:latin typeface="Calibri" panose="020F0502020204030204" pitchFamily="34" charset="0"/>
                          <a:ea typeface="Calibri" panose="020F0502020204030204" pitchFamily="34" charset="0"/>
                        </a:rPr>
                        <a:t> Rao</a:t>
                      </a:r>
                      <a:r>
                        <a:rPr lang="en-US" sz="1200" b="0" i="0" dirty="0">
                          <a:solidFill>
                            <a:srgbClr val="000000"/>
                          </a:solidFill>
                          <a:effectLst/>
                          <a:latin typeface="Bogle" panose="020B0503020203060203" pitchFamily="34" charset="0"/>
                        </a:rPr>
                        <a:t>​</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725183188"/>
                  </a:ext>
                </a:extLst>
              </a:tr>
              <a:tr h="241693">
                <a:tc>
                  <a:txBody>
                    <a:bodyPr/>
                    <a:lstStyle/>
                    <a:p>
                      <a:pPr algn="ctr" fontAlgn="base"/>
                      <a:r>
                        <a:rPr lang="en-US" sz="1200" b="0" i="0" dirty="0">
                          <a:solidFill>
                            <a:srgbClr val="000000"/>
                          </a:solidFill>
                          <a:effectLst/>
                          <a:latin typeface="Bogle" panose="020B0503020203060203" pitchFamily="34" charset="0"/>
                        </a:rPr>
                        <a:t>8​</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Mongo DB Configuration &amp; Documents to add​</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Radhika/</a:t>
                      </a:r>
                      <a:r>
                        <a:rPr lang="en-US" sz="1200" b="0" i="0" dirty="0" err="1">
                          <a:solidFill>
                            <a:srgbClr val="000000"/>
                          </a:solidFill>
                          <a:effectLst/>
                          <a:latin typeface="Bogle" panose="020B0503020203060203" pitchFamily="34" charset="0"/>
                        </a:rPr>
                        <a:t>Koteswara</a:t>
                      </a:r>
                      <a:r>
                        <a:rPr lang="en-US" sz="1200" b="0" i="0" dirty="0">
                          <a:solidFill>
                            <a:srgbClr val="000000"/>
                          </a:solidFill>
                          <a:effectLst/>
                          <a:latin typeface="Bogle" panose="020B0503020203060203" pitchFamily="34" charset="0"/>
                        </a:rPr>
                        <a:t> Rao</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00145901"/>
                  </a:ext>
                </a:extLst>
              </a:tr>
              <a:tr h="241693">
                <a:tc>
                  <a:txBody>
                    <a:bodyPr/>
                    <a:lstStyle/>
                    <a:p>
                      <a:pPr algn="ctr" fontAlgn="base"/>
                      <a:r>
                        <a:rPr lang="en-US" sz="1200" b="0" i="0" dirty="0">
                          <a:solidFill>
                            <a:srgbClr val="000000"/>
                          </a:solidFill>
                          <a:effectLst/>
                          <a:latin typeface="Bogle" panose="020B0503020203060203" pitchFamily="34" charset="0"/>
                        </a:rPr>
                        <a:t>9​</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err="1">
                          <a:solidFill>
                            <a:srgbClr val="000000"/>
                          </a:solidFill>
                          <a:effectLst/>
                          <a:latin typeface="Bogle" panose="020B0503020203060203" pitchFamily="34" charset="0"/>
                        </a:rPr>
                        <a:t>Dockerization</a:t>
                      </a:r>
                      <a:r>
                        <a:rPr lang="en-US" sz="1200" b="0" i="0" dirty="0">
                          <a:solidFill>
                            <a:srgbClr val="000000"/>
                          </a:solidFill>
                          <a:effectLst/>
                          <a:latin typeface="Bogle" panose="020B0503020203060203" pitchFamily="34" charset="0"/>
                        </a:rPr>
                        <a:t>​</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917996003"/>
                  </a:ext>
                </a:extLst>
              </a:tr>
              <a:tr h="241693">
                <a:tc>
                  <a:txBody>
                    <a:bodyPr/>
                    <a:lstStyle/>
                    <a:p>
                      <a:pPr algn="ctr" fontAlgn="base"/>
                      <a:r>
                        <a:rPr lang="en-US" sz="1200" b="0" i="0" dirty="0">
                          <a:solidFill>
                            <a:srgbClr val="000000"/>
                          </a:solidFill>
                          <a:effectLst/>
                          <a:latin typeface="Bogle" panose="020B0503020203060203" pitchFamily="34" charset="0"/>
                        </a:rPr>
                        <a:t>10​</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Jenkins​</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84233163"/>
                  </a:ext>
                </a:extLst>
              </a:tr>
              <a:tr h="241693">
                <a:tc>
                  <a:txBody>
                    <a:bodyPr/>
                    <a:lstStyle/>
                    <a:p>
                      <a:pPr algn="ctr" fontAlgn="base"/>
                      <a:r>
                        <a:rPr lang="en-US" sz="1200" b="0" i="0" dirty="0">
                          <a:solidFill>
                            <a:srgbClr val="000000"/>
                          </a:solidFill>
                          <a:effectLst/>
                          <a:latin typeface="Bogle" panose="020B0503020203060203" pitchFamily="34" charset="0"/>
                        </a:rPr>
                        <a:t>11​</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Backend micro services integration ​</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Radhika/</a:t>
                      </a:r>
                      <a:r>
                        <a:rPr lang="en-US" sz="1200" b="0" i="0" dirty="0" err="1">
                          <a:solidFill>
                            <a:srgbClr val="000000"/>
                          </a:solidFill>
                          <a:effectLst/>
                          <a:latin typeface="Bogle" panose="020B0503020203060203" pitchFamily="34" charset="0"/>
                        </a:rPr>
                        <a:t>Koteswara</a:t>
                      </a:r>
                      <a:r>
                        <a:rPr lang="en-US" sz="1200" b="0" i="0" dirty="0">
                          <a:solidFill>
                            <a:srgbClr val="000000"/>
                          </a:solidFill>
                          <a:effectLst/>
                          <a:latin typeface="Bogle" panose="020B0503020203060203" pitchFamily="34" charset="0"/>
                        </a:rPr>
                        <a:t> Rao</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567551797"/>
                  </a:ext>
                </a:extLst>
              </a:tr>
              <a:tr h="241693">
                <a:tc>
                  <a:txBody>
                    <a:bodyPr/>
                    <a:lstStyle/>
                    <a:p>
                      <a:pPr algn="ctr" fontAlgn="base"/>
                      <a:r>
                        <a:rPr lang="en-US" sz="1200" b="0" i="0" dirty="0">
                          <a:solidFill>
                            <a:srgbClr val="000000"/>
                          </a:solidFill>
                          <a:effectLst/>
                          <a:latin typeface="Bogle" panose="020B0503020203060203" pitchFamily="34" charset="0"/>
                        </a:rPr>
                        <a:t>12​</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Backend Code integration with Team 7 ​</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Radhika/</a:t>
                      </a:r>
                      <a:r>
                        <a:rPr lang="en-US" sz="1200" b="0" i="0" dirty="0" err="1">
                          <a:solidFill>
                            <a:srgbClr val="000000"/>
                          </a:solidFill>
                          <a:effectLst/>
                          <a:latin typeface="Bogle" panose="020B0503020203060203" pitchFamily="34" charset="0"/>
                        </a:rPr>
                        <a:t>Koteswara</a:t>
                      </a:r>
                      <a:r>
                        <a:rPr lang="en-US" sz="1200" b="0" i="0" dirty="0">
                          <a:solidFill>
                            <a:srgbClr val="000000"/>
                          </a:solidFill>
                          <a:effectLst/>
                          <a:latin typeface="Bogle" panose="020B0503020203060203" pitchFamily="34" charset="0"/>
                        </a:rPr>
                        <a:t> Rao</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79208438"/>
                  </a:ext>
                </a:extLst>
              </a:tr>
              <a:tr h="241693">
                <a:tc>
                  <a:txBody>
                    <a:bodyPr/>
                    <a:lstStyle/>
                    <a:p>
                      <a:pPr algn="ctr" fontAlgn="base"/>
                      <a:r>
                        <a:rPr lang="en-US" sz="1200" b="0" i="0" dirty="0">
                          <a:solidFill>
                            <a:srgbClr val="000000"/>
                          </a:solidFill>
                          <a:effectLst/>
                          <a:latin typeface="Bogle" panose="020B0503020203060203" pitchFamily="34" charset="0"/>
                        </a:rPr>
                        <a:t>13​</a:t>
                      </a:r>
                      <a:endParaRPr lang="en-US" sz="1400" b="0" i="0" dirty="0">
                        <a:solidFill>
                          <a:srgbClr val="000000"/>
                        </a:solidFill>
                        <a:effectLst/>
                        <a:latin typeface="Bogle" panose="020B0503020203060203" pitchFamily="34" charset="0"/>
                      </a:endParaRPr>
                    </a:p>
                  </a:txBody>
                  <a:tcPr marL="15670" marR="15670" marT="7835" marB="7835">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Frontend Code integration with Backend</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Lingaraj M K​</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826609644"/>
                  </a:ext>
                </a:extLst>
              </a:tr>
              <a:tr h="241693">
                <a:tc>
                  <a:txBody>
                    <a:bodyPr/>
                    <a:lstStyle/>
                    <a:p>
                      <a:pPr algn="ctr" fontAlgn="base"/>
                      <a:r>
                        <a:rPr lang="en-US" sz="1200" b="0" i="0" dirty="0">
                          <a:solidFill>
                            <a:srgbClr val="000000"/>
                          </a:solidFill>
                          <a:effectLst/>
                          <a:latin typeface="Bogle" panose="020B0503020203060203" pitchFamily="34" charset="0"/>
                        </a:rPr>
                        <a:t>14​</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Deployment on Cloud​</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29135567"/>
                  </a:ext>
                </a:extLst>
              </a:tr>
              <a:tr h="241693">
                <a:tc>
                  <a:txBody>
                    <a:bodyPr/>
                    <a:lstStyle/>
                    <a:p>
                      <a:pPr algn="ctr" fontAlgn="base"/>
                      <a:r>
                        <a:rPr lang="en-US" sz="1200" b="0" i="0" dirty="0">
                          <a:solidFill>
                            <a:srgbClr val="000000"/>
                          </a:solidFill>
                          <a:effectLst/>
                          <a:latin typeface="Bogle" panose="020B0503020203060203" pitchFamily="34" charset="0"/>
                        </a:rPr>
                        <a:t>15​</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fr-FR" sz="1200" b="0" i="0" dirty="0">
                          <a:solidFill>
                            <a:srgbClr val="000000"/>
                          </a:solidFill>
                          <a:effectLst/>
                          <a:latin typeface="Bogle" panose="020B0503020203060203" pitchFamily="34" charset="0"/>
                        </a:rPr>
                        <a:t>PMD/</a:t>
                      </a:r>
                      <a:r>
                        <a:rPr lang="fr-FR" sz="1200" b="0" i="0" dirty="0" err="1">
                          <a:solidFill>
                            <a:srgbClr val="000000"/>
                          </a:solidFill>
                          <a:effectLst/>
                          <a:latin typeface="Bogle" panose="020B0503020203060203" pitchFamily="34" charset="0"/>
                        </a:rPr>
                        <a:t>Swagger</a:t>
                      </a:r>
                      <a:r>
                        <a:rPr lang="fr-FR" sz="1200" b="0" i="0" dirty="0">
                          <a:solidFill>
                            <a:srgbClr val="000000"/>
                          </a:solidFill>
                          <a:effectLst/>
                          <a:latin typeface="Bogle" panose="020B0503020203060203" pitchFamily="34" charset="0"/>
                        </a:rPr>
                        <a:t> / JIRA Dashboard / PPT Documentation​</a:t>
                      </a:r>
                      <a:endParaRPr lang="fr-FR"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tc>
                  <a:txBody>
                    <a:bodyPr/>
                    <a:lstStyle/>
                    <a:p>
                      <a:pPr algn="ctr" fontAlgn="base"/>
                      <a:r>
                        <a:rPr lang="en-US" sz="1200" b="0" i="0" dirty="0">
                          <a:solidFill>
                            <a:srgbClr val="000000"/>
                          </a:solidFill>
                          <a:effectLst/>
                          <a:latin typeface="Bogle" panose="020B0503020203060203" pitchFamily="34" charset="0"/>
                        </a:rPr>
                        <a:t>Radhika/</a:t>
                      </a:r>
                      <a:r>
                        <a:rPr lang="en-US" sz="1200" b="0" i="0" dirty="0" err="1">
                          <a:solidFill>
                            <a:srgbClr val="000000"/>
                          </a:solidFill>
                          <a:effectLst/>
                          <a:latin typeface="Bogle" panose="020B0503020203060203" pitchFamily="34" charset="0"/>
                        </a:rPr>
                        <a:t>Koteswara</a:t>
                      </a:r>
                      <a:r>
                        <a:rPr lang="en-US" sz="1200" b="0" i="0" dirty="0">
                          <a:solidFill>
                            <a:srgbClr val="000000"/>
                          </a:solidFill>
                          <a:effectLst/>
                          <a:latin typeface="Bogle" panose="020B0503020203060203" pitchFamily="34" charset="0"/>
                        </a:rPr>
                        <a:t> Rao</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86626310"/>
                  </a:ext>
                </a:extLst>
              </a:tr>
              <a:tr h="241693">
                <a:tc>
                  <a:txBody>
                    <a:bodyPr/>
                    <a:lstStyle/>
                    <a:p>
                      <a:pPr algn="ctr" fontAlgn="base"/>
                      <a:r>
                        <a:rPr lang="en-US" sz="1200" b="0" i="0">
                          <a:solidFill>
                            <a:srgbClr val="000000"/>
                          </a:solidFill>
                          <a:effectLst/>
                          <a:latin typeface="Bogle" panose="020B0503020203060203" pitchFamily="34" charset="0"/>
                        </a:rPr>
                        <a:t>16​</a:t>
                      </a:r>
                      <a:endParaRPr lang="en-US" sz="1400" b="0" i="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Requirements Gathering​</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ase"/>
                      <a:r>
                        <a:rPr lang="en-US" sz="1200" b="0" i="0" dirty="0">
                          <a:solidFill>
                            <a:srgbClr val="000000"/>
                          </a:solidFill>
                          <a:effectLst/>
                          <a:latin typeface="Bogle" panose="020B0503020203060203" pitchFamily="34" charset="0"/>
                        </a:rPr>
                        <a:t>Radhika Kondavaram</a:t>
                      </a:r>
                      <a:endParaRPr lang="en-US" sz="1400" b="0" i="0" dirty="0">
                        <a:solidFill>
                          <a:srgbClr val="000000"/>
                        </a:solidFill>
                        <a:effectLst/>
                        <a:latin typeface="Bogle" panose="020B0503020203060203" pitchFamily="34" charset="0"/>
                      </a:endParaRPr>
                    </a:p>
                  </a:txBody>
                  <a:tcPr marL="15670" marR="15670" marT="7835" marB="7835" anchor="ctr">
                    <a:lnL w="4214" cap="flat" cmpd="sng" algn="ctr">
                      <a:solidFill>
                        <a:srgbClr val="FFFFFF"/>
                      </a:solidFill>
                      <a:prstDash val="solid"/>
                      <a:round/>
                      <a:headEnd type="none" w="med" len="med"/>
                      <a:tailEnd type="none" w="med" len="med"/>
                    </a:lnL>
                    <a:lnR w="4214" cap="flat" cmpd="sng" algn="ctr">
                      <a:solidFill>
                        <a:srgbClr val="FFFFFF"/>
                      </a:solidFill>
                      <a:prstDash val="solid"/>
                      <a:round/>
                      <a:headEnd type="none" w="med" len="med"/>
                      <a:tailEnd type="none" w="med" len="med"/>
                    </a:lnR>
                    <a:lnT w="4214" cap="flat" cmpd="sng" algn="ctr">
                      <a:solidFill>
                        <a:srgbClr val="FFFFFF"/>
                      </a:solidFill>
                      <a:prstDash val="solid"/>
                      <a:round/>
                      <a:headEnd type="none" w="med" len="med"/>
                      <a:tailEnd type="none" w="med" len="med"/>
                    </a:lnT>
                    <a:lnB w="4214"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27755879"/>
                  </a:ext>
                </a:extLst>
              </a:tr>
            </a:tbl>
          </a:graphicData>
        </a:graphic>
      </p:graphicFrame>
      <p:sp>
        <p:nvSpPr>
          <p:cNvPr id="7" name="Rectangle 1">
            <a:extLst>
              <a:ext uri="{FF2B5EF4-FFF2-40B4-BE49-F238E27FC236}">
                <a16:creationId xmlns:a16="http://schemas.microsoft.com/office/drawing/2014/main" id="{BF684EDE-9636-8B63-20A8-B87A8BAF92E1}"/>
              </a:ext>
            </a:extLst>
          </p:cNvPr>
          <p:cNvSpPr>
            <a:spLocks noChangeArrowheads="1"/>
          </p:cNvSpPr>
          <p:nvPr/>
        </p:nvSpPr>
        <p:spPr bwMode="auto">
          <a:xfrm>
            <a:off x="-24819421" y="2773402"/>
            <a:ext cx="356417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125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09" y="484742"/>
            <a:ext cx="1102421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Team introduction</a:t>
            </a:r>
            <a:endParaRPr lang="en-IN" sz="2400" b="1" dirty="0">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8D6821F-4759-7C3B-BC27-465E3BC3C66A}"/>
              </a:ext>
            </a:extLst>
          </p:cNvPr>
          <p:cNvSpPr/>
          <p:nvPr/>
        </p:nvSpPr>
        <p:spPr>
          <a:xfrm>
            <a:off x="8223584" y="2787351"/>
            <a:ext cx="1513815"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Radhika Kondavaram</a:t>
            </a:r>
          </a:p>
        </p:txBody>
      </p:sp>
      <p:pic>
        <p:nvPicPr>
          <p:cNvPr id="4" name="Picture 3">
            <a:extLst>
              <a:ext uri="{FF2B5EF4-FFF2-40B4-BE49-F238E27FC236}">
                <a16:creationId xmlns:a16="http://schemas.microsoft.com/office/drawing/2014/main" id="{3E525EAE-5989-1DB3-402D-B9F42EF62D1D}"/>
              </a:ext>
            </a:extLst>
          </p:cNvPr>
          <p:cNvPicPr>
            <a:picLocks noChangeAspect="1"/>
          </p:cNvPicPr>
          <p:nvPr/>
        </p:nvPicPr>
        <p:blipFill>
          <a:blip r:embed="rId2"/>
          <a:stretch>
            <a:fillRect/>
          </a:stretch>
        </p:blipFill>
        <p:spPr>
          <a:xfrm>
            <a:off x="8321322" y="1495834"/>
            <a:ext cx="1318341" cy="12556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7F1A06ED-93D4-7BA3-39FA-55C62120C9B1}"/>
              </a:ext>
            </a:extLst>
          </p:cNvPr>
          <p:cNvPicPr>
            <a:picLocks noChangeAspect="1"/>
          </p:cNvPicPr>
          <p:nvPr/>
        </p:nvPicPr>
        <p:blipFill>
          <a:blip r:embed="rId3" cstate="screen">
            <a:extLst>
              <a:ext uri="{28A0092B-C50C-407E-A947-70E740481C1C}">
                <a14:useLocalDpi xmlns:a14="http://schemas.microsoft.com/office/drawing/2010/main" val="0"/>
              </a:ext>
            </a:extLst>
          </a:blip>
          <a:srcRect t="7473" b="7473"/>
          <a:stretch/>
        </p:blipFill>
        <p:spPr>
          <a:xfrm>
            <a:off x="10232163" y="1471286"/>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6E2B995A-DE04-7C91-E6D1-572AD8783A3A}"/>
              </a:ext>
            </a:extLst>
          </p:cNvPr>
          <p:cNvPicPr>
            <a:picLocks noChangeAspect="1"/>
          </p:cNvPicPr>
          <p:nvPr/>
        </p:nvPicPr>
        <p:blipFill>
          <a:blip r:embed="rId4" cstate="screen">
            <a:extLst>
              <a:ext uri="{28A0092B-C50C-407E-A947-70E740481C1C}">
                <a14:useLocalDpi xmlns:a14="http://schemas.microsoft.com/office/drawing/2010/main" val="0"/>
              </a:ext>
            </a:extLst>
          </a:blip>
          <a:srcRect t="8334" b="8334"/>
          <a:stretch/>
        </p:blipFill>
        <p:spPr>
          <a:xfrm>
            <a:off x="6652424" y="1490040"/>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6E62AE2D-C5E0-171B-7A15-A4F357F6A8CF}"/>
              </a:ext>
            </a:extLst>
          </p:cNvPr>
          <p:cNvPicPr>
            <a:picLocks noChangeAspect="1"/>
          </p:cNvPicPr>
          <p:nvPr/>
        </p:nvPicPr>
        <p:blipFill>
          <a:blip r:embed="rId5" cstate="screen">
            <a:extLst>
              <a:ext uri="{28A0092B-C50C-407E-A947-70E740481C1C}">
                <a14:useLocalDpi xmlns:a14="http://schemas.microsoft.com/office/drawing/2010/main" val="0"/>
              </a:ext>
            </a:extLst>
          </a:blip>
          <a:srcRect t="4751" b="4751"/>
          <a:stretch/>
        </p:blipFill>
        <p:spPr>
          <a:xfrm>
            <a:off x="1958265" y="1501397"/>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FDE97B0D-B33F-5A90-0932-6F67386D76B8}"/>
              </a:ext>
            </a:extLst>
          </p:cNvPr>
          <p:cNvPicPr>
            <a:picLocks noChangeAspect="1"/>
          </p:cNvPicPr>
          <p:nvPr/>
        </p:nvPicPr>
        <p:blipFill>
          <a:blip r:embed="rId6" cstate="screen">
            <a:extLst>
              <a:ext uri="{28A0092B-C50C-407E-A947-70E740481C1C}">
                <a14:useLocalDpi xmlns:a14="http://schemas.microsoft.com/office/drawing/2010/main" val="0"/>
              </a:ext>
            </a:extLst>
          </a:blip>
          <a:srcRect t="1541" b="1541"/>
          <a:stretch/>
        </p:blipFill>
        <p:spPr>
          <a:xfrm>
            <a:off x="3670077" y="1493072"/>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3">
            <a:extLst>
              <a:ext uri="{FF2B5EF4-FFF2-40B4-BE49-F238E27FC236}">
                <a16:creationId xmlns:a16="http://schemas.microsoft.com/office/drawing/2014/main" id="{876B8504-4CD2-DF77-2273-2C46602F3EBF}"/>
              </a:ext>
            </a:extLst>
          </p:cNvPr>
          <p:cNvSpPr/>
          <p:nvPr/>
        </p:nvSpPr>
        <p:spPr>
          <a:xfrm>
            <a:off x="1855433" y="2817462"/>
            <a:ext cx="1635583"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Lingaraj Maddi Kamaraj</a:t>
            </a:r>
          </a:p>
        </p:txBody>
      </p:sp>
      <p:sp>
        <p:nvSpPr>
          <p:cNvPr id="16" name="Rectangle 15">
            <a:extLst>
              <a:ext uri="{FF2B5EF4-FFF2-40B4-BE49-F238E27FC236}">
                <a16:creationId xmlns:a16="http://schemas.microsoft.com/office/drawing/2014/main" id="{CD049C80-2256-83E8-891C-7A93E4E0588C}"/>
              </a:ext>
            </a:extLst>
          </p:cNvPr>
          <p:cNvSpPr/>
          <p:nvPr/>
        </p:nvSpPr>
        <p:spPr>
          <a:xfrm>
            <a:off x="9893431" y="2784589"/>
            <a:ext cx="1903050"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effectLst/>
                <a:latin typeface="Calibri" panose="020F0502020204030204" pitchFamily="34" charset="0"/>
                <a:ea typeface="Calibri" panose="020F0502020204030204" pitchFamily="34" charset="0"/>
              </a:rPr>
              <a:t>Tirumalasetty </a:t>
            </a:r>
            <a:r>
              <a:rPr lang="en-US" sz="1100" b="1" dirty="0" err="1">
                <a:effectLst/>
                <a:latin typeface="Calibri" panose="020F0502020204030204" pitchFamily="34" charset="0"/>
                <a:ea typeface="Calibri" panose="020F0502020204030204" pitchFamily="34" charset="0"/>
              </a:rPr>
              <a:t>Koteswara</a:t>
            </a:r>
            <a:r>
              <a:rPr lang="en-US" sz="1100" b="1" dirty="0">
                <a:effectLst/>
                <a:latin typeface="Calibri" panose="020F0502020204030204" pitchFamily="34" charset="0"/>
                <a:ea typeface="Calibri" panose="020F0502020204030204" pitchFamily="34" charset="0"/>
              </a:rPr>
              <a:t> Rao</a:t>
            </a:r>
            <a:endParaRPr lang="en-US" sz="1100" b="1" dirty="0">
              <a:solidFill>
                <a:schemeClr val="bg1"/>
              </a:solidFill>
              <a:latin typeface="Bogle" panose="020B0503020203060203" pitchFamily="34" charset="0"/>
            </a:endParaRPr>
          </a:p>
        </p:txBody>
      </p:sp>
      <p:sp>
        <p:nvSpPr>
          <p:cNvPr id="17" name="Rectangle 16">
            <a:extLst>
              <a:ext uri="{FF2B5EF4-FFF2-40B4-BE49-F238E27FC236}">
                <a16:creationId xmlns:a16="http://schemas.microsoft.com/office/drawing/2014/main" id="{B5B66D63-1A7E-E355-33DC-8F521830F098}"/>
              </a:ext>
            </a:extLst>
          </p:cNvPr>
          <p:cNvSpPr/>
          <p:nvPr/>
        </p:nvSpPr>
        <p:spPr>
          <a:xfrm>
            <a:off x="6694883" y="2770199"/>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Priyanka Sukumar</a:t>
            </a:r>
          </a:p>
        </p:txBody>
      </p:sp>
      <p:sp>
        <p:nvSpPr>
          <p:cNvPr id="18" name="Rectangle 17">
            <a:extLst>
              <a:ext uri="{FF2B5EF4-FFF2-40B4-BE49-F238E27FC236}">
                <a16:creationId xmlns:a16="http://schemas.microsoft.com/office/drawing/2014/main" id="{2D26D1F9-CD58-1E8C-35AE-945507DCDE3C}"/>
              </a:ext>
            </a:extLst>
          </p:cNvPr>
          <p:cNvSpPr/>
          <p:nvPr/>
        </p:nvSpPr>
        <p:spPr>
          <a:xfrm>
            <a:off x="3670077" y="2798168"/>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Prashanth Anand</a:t>
            </a:r>
          </a:p>
        </p:txBody>
      </p:sp>
      <p:sp>
        <p:nvSpPr>
          <p:cNvPr id="19" name="Arrow: Striped Right 18">
            <a:extLst>
              <a:ext uri="{FF2B5EF4-FFF2-40B4-BE49-F238E27FC236}">
                <a16:creationId xmlns:a16="http://schemas.microsoft.com/office/drawing/2014/main" id="{8899501A-73B9-079B-48FD-401E5C0806F1}"/>
              </a:ext>
            </a:extLst>
          </p:cNvPr>
          <p:cNvSpPr/>
          <p:nvPr/>
        </p:nvSpPr>
        <p:spPr>
          <a:xfrm>
            <a:off x="317649" y="1829710"/>
            <a:ext cx="1358180" cy="681108"/>
          </a:xfrm>
          <a:prstGeom prst="striped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Bogle"/>
              </a:rPr>
              <a:t>Team 6</a:t>
            </a:r>
          </a:p>
        </p:txBody>
      </p:sp>
      <p:pic>
        <p:nvPicPr>
          <p:cNvPr id="20" name="Picture 19">
            <a:extLst>
              <a:ext uri="{FF2B5EF4-FFF2-40B4-BE49-F238E27FC236}">
                <a16:creationId xmlns:a16="http://schemas.microsoft.com/office/drawing/2014/main" id="{3D0A5D75-3197-7935-DC3D-1E7216BCCE8F}"/>
              </a:ext>
            </a:extLst>
          </p:cNvPr>
          <p:cNvPicPr>
            <a:picLocks noChangeAspect="1"/>
          </p:cNvPicPr>
          <p:nvPr/>
        </p:nvPicPr>
        <p:blipFill>
          <a:blip r:embed="rId7" cstate="screen">
            <a:extLst>
              <a:ext uri="{28A0092B-C50C-407E-A947-70E740481C1C}">
                <a14:useLocalDpi xmlns:a14="http://schemas.microsoft.com/office/drawing/2010/main" val="0"/>
              </a:ext>
            </a:extLst>
          </a:blip>
          <a:srcRect t="1770" b="1770"/>
          <a:stretch/>
        </p:blipFill>
        <p:spPr>
          <a:xfrm>
            <a:off x="5165920" y="1476461"/>
            <a:ext cx="1320859" cy="128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Rectangle 20">
            <a:extLst>
              <a:ext uri="{FF2B5EF4-FFF2-40B4-BE49-F238E27FC236}">
                <a16:creationId xmlns:a16="http://schemas.microsoft.com/office/drawing/2014/main" id="{5AA20CEA-4ED9-3FEF-5CA1-D41BAED25B8B}"/>
              </a:ext>
            </a:extLst>
          </p:cNvPr>
          <p:cNvSpPr/>
          <p:nvPr/>
        </p:nvSpPr>
        <p:spPr>
          <a:xfrm>
            <a:off x="5165920" y="2781557"/>
            <a:ext cx="1320859" cy="303341"/>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Prashant Singh</a:t>
            </a:r>
          </a:p>
        </p:txBody>
      </p:sp>
      <p:sp>
        <p:nvSpPr>
          <p:cNvPr id="22" name="Arrow: Striped Right 21">
            <a:extLst>
              <a:ext uri="{FF2B5EF4-FFF2-40B4-BE49-F238E27FC236}">
                <a16:creationId xmlns:a16="http://schemas.microsoft.com/office/drawing/2014/main" id="{943101CC-C26D-65E3-665D-B48F08255D8D}"/>
              </a:ext>
            </a:extLst>
          </p:cNvPr>
          <p:cNvSpPr/>
          <p:nvPr/>
        </p:nvSpPr>
        <p:spPr>
          <a:xfrm>
            <a:off x="317649" y="4540065"/>
            <a:ext cx="1358180" cy="681108"/>
          </a:xfrm>
          <a:prstGeom prst="striped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Bogle"/>
              </a:rPr>
              <a:t>Team 7</a:t>
            </a:r>
          </a:p>
        </p:txBody>
      </p:sp>
      <p:pic>
        <p:nvPicPr>
          <p:cNvPr id="7" name="Picture 6">
            <a:extLst>
              <a:ext uri="{FF2B5EF4-FFF2-40B4-BE49-F238E27FC236}">
                <a16:creationId xmlns:a16="http://schemas.microsoft.com/office/drawing/2014/main" id="{7859CD75-8A6A-E957-DEF3-9F55AFFA3BFB}"/>
              </a:ext>
            </a:extLst>
          </p:cNvPr>
          <p:cNvPicPr>
            <a:picLocks noChangeAspect="1"/>
          </p:cNvPicPr>
          <p:nvPr/>
        </p:nvPicPr>
        <p:blipFill>
          <a:blip r:embed="rId8"/>
          <a:stretch>
            <a:fillRect/>
          </a:stretch>
        </p:blipFill>
        <p:spPr>
          <a:xfrm>
            <a:off x="10419429" y="4165613"/>
            <a:ext cx="1172815" cy="1264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551737A4-9BAB-F19C-2669-7BC5F1576939}"/>
              </a:ext>
            </a:extLst>
          </p:cNvPr>
          <p:cNvPicPr>
            <a:picLocks noChangeAspect="1"/>
          </p:cNvPicPr>
          <p:nvPr/>
        </p:nvPicPr>
        <p:blipFill>
          <a:blip r:embed="rId9"/>
          <a:stretch>
            <a:fillRect/>
          </a:stretch>
        </p:blipFill>
        <p:spPr>
          <a:xfrm>
            <a:off x="3636114" y="4196012"/>
            <a:ext cx="1275495" cy="12464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4FBCE3-B7E6-A974-7FFF-8A89A09796AF}"/>
              </a:ext>
            </a:extLst>
          </p:cNvPr>
          <p:cNvPicPr>
            <a:picLocks noChangeAspect="1"/>
          </p:cNvPicPr>
          <p:nvPr/>
        </p:nvPicPr>
        <p:blipFill>
          <a:blip r:embed="rId10"/>
          <a:stretch>
            <a:fillRect/>
          </a:stretch>
        </p:blipFill>
        <p:spPr>
          <a:xfrm>
            <a:off x="5437499" y="4132674"/>
            <a:ext cx="1317002" cy="13170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5E7C25B7-F763-B982-711C-B78A4D2D5162}"/>
              </a:ext>
            </a:extLst>
          </p:cNvPr>
          <p:cNvPicPr>
            <a:picLocks noChangeAspect="1"/>
          </p:cNvPicPr>
          <p:nvPr/>
        </p:nvPicPr>
        <p:blipFill>
          <a:blip r:embed="rId11"/>
          <a:stretch>
            <a:fillRect/>
          </a:stretch>
        </p:blipFill>
        <p:spPr>
          <a:xfrm>
            <a:off x="7194008" y="4132674"/>
            <a:ext cx="1317002" cy="130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a:extLst>
              <a:ext uri="{FF2B5EF4-FFF2-40B4-BE49-F238E27FC236}">
                <a16:creationId xmlns:a16="http://schemas.microsoft.com/office/drawing/2014/main" id="{82682C0A-2C50-C0EF-45F3-E9297794556C}"/>
              </a:ext>
            </a:extLst>
          </p:cNvPr>
          <p:cNvSpPr/>
          <p:nvPr/>
        </p:nvSpPr>
        <p:spPr>
          <a:xfrm>
            <a:off x="10404741" y="5468746"/>
            <a:ext cx="1202121"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effectLst/>
                <a:latin typeface="Calibri" panose="020F0502020204030204" pitchFamily="34" charset="0"/>
                <a:ea typeface="Calibri" panose="020F0502020204030204" pitchFamily="34" charset="0"/>
              </a:rPr>
              <a:t>S Ramakrishnan</a:t>
            </a:r>
            <a:endParaRPr lang="en-US" sz="1100" b="1" dirty="0">
              <a:solidFill>
                <a:schemeClr val="bg1"/>
              </a:solidFill>
              <a:latin typeface="Bogle" panose="020B0503020203060203" pitchFamily="34" charset="0"/>
            </a:endParaRPr>
          </a:p>
        </p:txBody>
      </p:sp>
      <p:sp>
        <p:nvSpPr>
          <p:cNvPr id="23" name="Rectangle 22">
            <a:extLst>
              <a:ext uri="{FF2B5EF4-FFF2-40B4-BE49-F238E27FC236}">
                <a16:creationId xmlns:a16="http://schemas.microsoft.com/office/drawing/2014/main" id="{0EF4166B-7214-E632-96FC-8FAF87A7DF79}"/>
              </a:ext>
            </a:extLst>
          </p:cNvPr>
          <p:cNvSpPr/>
          <p:nvPr/>
        </p:nvSpPr>
        <p:spPr>
          <a:xfrm>
            <a:off x="3406915" y="5468746"/>
            <a:ext cx="1771941"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Bogle" panose="020B0503020203060203" pitchFamily="34" charset="0"/>
              </a:rPr>
              <a:t>Shanthana</a:t>
            </a:r>
            <a:r>
              <a:rPr lang="en-US" sz="1100" b="1" dirty="0">
                <a:solidFill>
                  <a:schemeClr val="bg1"/>
                </a:solidFill>
                <a:latin typeface="Bogle" panose="020B0503020203060203" pitchFamily="34" charset="0"/>
              </a:rPr>
              <a:t> S Shanthi</a:t>
            </a:r>
          </a:p>
        </p:txBody>
      </p:sp>
      <p:sp>
        <p:nvSpPr>
          <p:cNvPr id="24" name="Rectangle 23">
            <a:extLst>
              <a:ext uri="{FF2B5EF4-FFF2-40B4-BE49-F238E27FC236}">
                <a16:creationId xmlns:a16="http://schemas.microsoft.com/office/drawing/2014/main" id="{468C5736-AC6D-EB39-0749-C355DE4A1AB9}"/>
              </a:ext>
            </a:extLst>
          </p:cNvPr>
          <p:cNvSpPr/>
          <p:nvPr/>
        </p:nvSpPr>
        <p:spPr>
          <a:xfrm>
            <a:off x="5274307" y="5468746"/>
            <a:ext cx="1826233" cy="25424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Calibri" panose="020F0502020204030204" pitchFamily="34" charset="0"/>
                <a:ea typeface="Calibri" panose="020F0502020204030204" pitchFamily="34" charset="0"/>
              </a:rPr>
              <a:t>RajeshKumar</a:t>
            </a:r>
            <a:r>
              <a:rPr lang="en-US" sz="1100" b="1" dirty="0">
                <a:solidFill>
                  <a:schemeClr val="bg1"/>
                </a:solidFill>
                <a:latin typeface="Calibri" panose="020F0502020204030204" pitchFamily="34" charset="0"/>
                <a:ea typeface="Calibri" panose="020F0502020204030204" pitchFamily="34" charset="0"/>
              </a:rPr>
              <a:t> </a:t>
            </a:r>
            <a:r>
              <a:rPr lang="en-US" sz="1100" b="1" dirty="0" err="1">
                <a:solidFill>
                  <a:schemeClr val="bg1"/>
                </a:solidFill>
                <a:latin typeface="Calibri" panose="020F0502020204030204" pitchFamily="34" charset="0"/>
                <a:ea typeface="Calibri" panose="020F0502020204030204" pitchFamily="34" charset="0"/>
              </a:rPr>
              <a:t>MohanKumar</a:t>
            </a:r>
            <a:endParaRPr lang="en-US" sz="1100" b="1" dirty="0">
              <a:solidFill>
                <a:schemeClr val="bg1"/>
              </a:solidFill>
              <a:latin typeface="Bogle" panose="020B0503020203060203" pitchFamily="34" charset="0"/>
            </a:endParaRPr>
          </a:p>
        </p:txBody>
      </p:sp>
      <p:sp>
        <p:nvSpPr>
          <p:cNvPr id="25" name="Rectangle 24">
            <a:extLst>
              <a:ext uri="{FF2B5EF4-FFF2-40B4-BE49-F238E27FC236}">
                <a16:creationId xmlns:a16="http://schemas.microsoft.com/office/drawing/2014/main" id="{28660CF8-7ECF-30E5-490B-62C39BDB2CF7}"/>
              </a:ext>
            </a:extLst>
          </p:cNvPr>
          <p:cNvSpPr/>
          <p:nvPr/>
        </p:nvSpPr>
        <p:spPr>
          <a:xfrm>
            <a:off x="7194008" y="5468746"/>
            <a:ext cx="1433172" cy="25428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Calibri" panose="020F0502020204030204" pitchFamily="34" charset="0"/>
                <a:ea typeface="Calibri" panose="020F0502020204030204" pitchFamily="34" charset="0"/>
              </a:rPr>
              <a:t>Sharmili Mahesh</a:t>
            </a:r>
            <a:endParaRPr lang="en-US" sz="1100" b="1" dirty="0">
              <a:solidFill>
                <a:schemeClr val="bg1"/>
              </a:solidFill>
              <a:latin typeface="Bogle" panose="020B0503020203060203" pitchFamily="34" charset="0"/>
            </a:endParaRPr>
          </a:p>
        </p:txBody>
      </p:sp>
      <p:sp>
        <p:nvSpPr>
          <p:cNvPr id="26" name="Rectangle 25">
            <a:extLst>
              <a:ext uri="{FF2B5EF4-FFF2-40B4-BE49-F238E27FC236}">
                <a16:creationId xmlns:a16="http://schemas.microsoft.com/office/drawing/2014/main" id="{FD1FE2AF-BF16-E36D-5431-CABFF0384050}"/>
              </a:ext>
            </a:extLst>
          </p:cNvPr>
          <p:cNvSpPr/>
          <p:nvPr/>
        </p:nvSpPr>
        <p:spPr>
          <a:xfrm>
            <a:off x="8669304" y="5468706"/>
            <a:ext cx="1693312" cy="254280"/>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a:solidFill>
                  <a:schemeClr val="bg1"/>
                </a:solidFill>
                <a:latin typeface="Bogle" panose="020B0503020203060203" pitchFamily="34" charset="0"/>
              </a:rPr>
              <a:t>Gunasekar M</a:t>
            </a:r>
          </a:p>
        </p:txBody>
      </p:sp>
      <p:pic>
        <p:nvPicPr>
          <p:cNvPr id="27" name="Picture 26">
            <a:extLst>
              <a:ext uri="{FF2B5EF4-FFF2-40B4-BE49-F238E27FC236}">
                <a16:creationId xmlns:a16="http://schemas.microsoft.com/office/drawing/2014/main" id="{44FE760E-D1C6-B984-7599-EAC807C729A7}"/>
              </a:ext>
            </a:extLst>
          </p:cNvPr>
          <p:cNvPicPr>
            <a:picLocks noChangeAspect="1"/>
          </p:cNvPicPr>
          <p:nvPr/>
        </p:nvPicPr>
        <p:blipFill>
          <a:blip r:embed="rId12"/>
          <a:stretch>
            <a:fillRect/>
          </a:stretch>
        </p:blipFill>
        <p:spPr>
          <a:xfrm>
            <a:off x="1820772" y="4132674"/>
            <a:ext cx="1289452" cy="12978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Rectangle 27">
            <a:extLst>
              <a:ext uri="{FF2B5EF4-FFF2-40B4-BE49-F238E27FC236}">
                <a16:creationId xmlns:a16="http://schemas.microsoft.com/office/drawing/2014/main" id="{6CEEFD47-F2E6-2E1E-1A69-62503C845585}"/>
              </a:ext>
            </a:extLst>
          </p:cNvPr>
          <p:cNvSpPr/>
          <p:nvPr/>
        </p:nvSpPr>
        <p:spPr>
          <a:xfrm>
            <a:off x="1432791" y="5468706"/>
            <a:ext cx="1869482" cy="254286"/>
          </a:xfrm>
          <a:prstGeom prst="rect">
            <a:avLst/>
          </a:prstGeom>
          <a:solidFill>
            <a:srgbClr val="1B26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dirty="0" err="1">
                <a:solidFill>
                  <a:schemeClr val="bg1"/>
                </a:solidFill>
                <a:latin typeface="Calibri" panose="020F0502020204030204" pitchFamily="34" charset="0"/>
                <a:ea typeface="Calibri" panose="020F0502020204030204" pitchFamily="34" charset="0"/>
              </a:rPr>
              <a:t>NagendraKumar</a:t>
            </a:r>
            <a:r>
              <a:rPr lang="en-US" sz="1100" b="1" dirty="0">
                <a:solidFill>
                  <a:schemeClr val="bg1"/>
                </a:solidFill>
                <a:latin typeface="Calibri" panose="020F0502020204030204" pitchFamily="34" charset="0"/>
                <a:ea typeface="Calibri" panose="020F0502020204030204" pitchFamily="34" charset="0"/>
              </a:rPr>
              <a:t> </a:t>
            </a:r>
            <a:r>
              <a:rPr lang="en-US" sz="1100" b="1" dirty="0" err="1">
                <a:solidFill>
                  <a:schemeClr val="bg1"/>
                </a:solidFill>
                <a:latin typeface="Calibri" panose="020F0502020204030204" pitchFamily="34" charset="0"/>
                <a:ea typeface="Calibri" panose="020F0502020204030204" pitchFamily="34" charset="0"/>
              </a:rPr>
              <a:t>Renga</a:t>
            </a:r>
            <a:endParaRPr lang="en-US" sz="1100" b="1" dirty="0">
              <a:solidFill>
                <a:schemeClr val="bg1"/>
              </a:solidFill>
              <a:latin typeface="Bogle" panose="020B0503020203060203" pitchFamily="34" charset="0"/>
            </a:endParaRPr>
          </a:p>
        </p:txBody>
      </p:sp>
      <p:pic>
        <p:nvPicPr>
          <p:cNvPr id="31" name="Picture 30">
            <a:extLst>
              <a:ext uri="{FF2B5EF4-FFF2-40B4-BE49-F238E27FC236}">
                <a16:creationId xmlns:a16="http://schemas.microsoft.com/office/drawing/2014/main" id="{C9EF1851-C0E4-02A3-15A1-AAC252E9E1C9}"/>
              </a:ext>
            </a:extLst>
          </p:cNvPr>
          <p:cNvPicPr>
            <a:picLocks noChangeAspect="1"/>
          </p:cNvPicPr>
          <p:nvPr/>
        </p:nvPicPr>
        <p:blipFill>
          <a:blip r:embed="rId13" cstate="screen">
            <a:extLst>
              <a:ext uri="{28A0092B-C50C-407E-A947-70E740481C1C}">
                <a14:useLocalDpi xmlns:a14="http://schemas.microsoft.com/office/drawing/2010/main" val="0"/>
              </a:ext>
            </a:extLst>
          </a:blip>
          <a:srcRect t="22196" b="22196"/>
          <a:stretch/>
        </p:blipFill>
        <p:spPr>
          <a:xfrm>
            <a:off x="8857459" y="4132674"/>
            <a:ext cx="1317002" cy="1302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23193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03372" y="3429000"/>
            <a:ext cx="8669227" cy="523220"/>
          </a:xfrm>
          <a:prstGeom prst="rect">
            <a:avLst/>
          </a:prstGeom>
          <a:noFill/>
        </p:spPr>
        <p:txBody>
          <a:bodyPr wrap="square" rtlCol="0">
            <a:spAutoFit/>
          </a:bodyPr>
          <a:lstStyle/>
          <a:p>
            <a:r>
              <a:rPr lang="en-IN" sz="2800" b="1" dirty="0">
                <a:solidFill>
                  <a:schemeClr val="bg1"/>
                </a:solidFill>
                <a:latin typeface="Bogle" panose="020B0503020203060203" pitchFamily="34" charset="0"/>
              </a:rPr>
              <a:t>Team 7 – Shipping and Delivery</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226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EC091-AE7A-F565-1937-A5633128E347}"/>
              </a:ext>
            </a:extLst>
          </p:cNvPr>
          <p:cNvSpPr>
            <a:spLocks noGrp="1"/>
          </p:cNvSpPr>
          <p:nvPr>
            <p:ph type="sldNum" sz="quarter" idx="15"/>
          </p:nvPr>
        </p:nvSpPr>
        <p:spPr/>
        <p:txBody>
          <a:bodyPr/>
          <a:lstStyle/>
          <a:p>
            <a:fld id="{0879F475-59B1-4993-848A-C2B683DE9AF5}" type="slidenum">
              <a:rPr lang="en-IN" smtClean="0"/>
              <a:pPr/>
              <a:t>31</a:t>
            </a:fld>
            <a:endParaRPr lang="en-IN" dirty="0"/>
          </a:p>
        </p:txBody>
      </p:sp>
      <p:sp>
        <p:nvSpPr>
          <p:cNvPr id="4" name="TextBox 3">
            <a:extLst>
              <a:ext uri="{FF2B5EF4-FFF2-40B4-BE49-F238E27FC236}">
                <a16:creationId xmlns:a16="http://schemas.microsoft.com/office/drawing/2014/main" id="{6476C44B-6514-84DE-9120-AF0B91003B6A}"/>
              </a:ext>
            </a:extLst>
          </p:cNvPr>
          <p:cNvSpPr txBox="1"/>
          <p:nvPr/>
        </p:nvSpPr>
        <p:spPr>
          <a:xfrm>
            <a:off x="590221" y="238663"/>
            <a:ext cx="4019549"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CLASS DIAGRAM – Team 07</a:t>
            </a:r>
          </a:p>
        </p:txBody>
      </p:sp>
      <p:pic>
        <p:nvPicPr>
          <p:cNvPr id="1030" name="Picture 6">
            <a:extLst>
              <a:ext uri="{FF2B5EF4-FFF2-40B4-BE49-F238E27FC236}">
                <a16:creationId xmlns:a16="http://schemas.microsoft.com/office/drawing/2014/main" id="{F04263B2-0E80-CC62-7E69-83EFDCCA483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39984" y="555845"/>
            <a:ext cx="2974975" cy="5884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3377F576-505D-D47B-87AE-A17177098E26}"/>
              </a:ext>
            </a:extLst>
          </p:cNvPr>
          <p:cNvGraphicFramePr>
            <a:graphicFrameLocks noChangeAspect="1"/>
          </p:cNvGraphicFramePr>
          <p:nvPr>
            <p:extLst>
              <p:ext uri="{D42A27DB-BD31-4B8C-83A1-F6EECF244321}">
                <p14:modId xmlns:p14="http://schemas.microsoft.com/office/powerpoint/2010/main" val="631739620"/>
              </p:ext>
            </p:extLst>
          </p:nvPr>
        </p:nvGraphicFramePr>
        <p:xfrm>
          <a:off x="8266171" y="696734"/>
          <a:ext cx="914400" cy="788987"/>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88760" progId="Package">
                  <p:embed/>
                </p:oleObj>
              </mc:Choice>
              <mc:Fallback>
                <p:oleObj name="Packager Shell Object" showAsIcon="1" r:id="rId3" imgW="914400" imgH="788760" progId="Package">
                  <p:embed/>
                  <p:pic>
                    <p:nvPicPr>
                      <p:cNvPr id="6" name="Object 5">
                        <a:extLst>
                          <a:ext uri="{FF2B5EF4-FFF2-40B4-BE49-F238E27FC236}">
                            <a16:creationId xmlns:a16="http://schemas.microsoft.com/office/drawing/2014/main" id="{3377F576-505D-D47B-87AE-A17177098E26}"/>
                          </a:ext>
                        </a:extLst>
                      </p:cNvPr>
                      <p:cNvPicPr/>
                      <p:nvPr/>
                    </p:nvPicPr>
                    <p:blipFill>
                      <a:blip r:embed="rId4"/>
                      <a:stretch>
                        <a:fillRect/>
                      </a:stretch>
                    </p:blipFill>
                    <p:spPr>
                      <a:xfrm>
                        <a:off x="8266171" y="696734"/>
                        <a:ext cx="914400" cy="788987"/>
                      </a:xfrm>
                      <a:prstGeom prst="rect">
                        <a:avLst/>
                      </a:prstGeom>
                    </p:spPr>
                  </p:pic>
                </p:oleObj>
              </mc:Fallback>
            </mc:AlternateContent>
          </a:graphicData>
        </a:graphic>
      </p:graphicFrame>
    </p:spTree>
    <p:extLst>
      <p:ext uri="{BB962C8B-B14F-4D97-AF65-F5344CB8AC3E}">
        <p14:creationId xmlns:p14="http://schemas.microsoft.com/office/powerpoint/2010/main" val="132359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6D837-8BC6-0D84-C72E-6F5FEBBEB920}"/>
              </a:ext>
            </a:extLst>
          </p:cNvPr>
          <p:cNvSpPr>
            <a:spLocks noGrp="1"/>
          </p:cNvSpPr>
          <p:nvPr>
            <p:ph type="sldNum" sz="quarter" idx="15"/>
          </p:nvPr>
        </p:nvSpPr>
        <p:spPr/>
        <p:txBody>
          <a:bodyPr/>
          <a:lstStyle/>
          <a:p>
            <a:fld id="{0879F475-59B1-4993-848A-C2B683DE9AF5}" type="slidenum">
              <a:rPr lang="en-IN" smtClean="0"/>
              <a:pPr/>
              <a:t>32</a:t>
            </a:fld>
            <a:endParaRPr lang="en-IN" dirty="0"/>
          </a:p>
        </p:txBody>
      </p:sp>
      <p:sp>
        <p:nvSpPr>
          <p:cNvPr id="3" name="TextBox 2">
            <a:extLst>
              <a:ext uri="{FF2B5EF4-FFF2-40B4-BE49-F238E27FC236}">
                <a16:creationId xmlns:a16="http://schemas.microsoft.com/office/drawing/2014/main" id="{ADE023CF-8073-BB68-1F83-AA2909359FE4}"/>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ADMIN UI PAGE </a:t>
            </a:r>
            <a:endParaRPr lang="en-IN" sz="2400" b="1" dirty="0">
              <a:effectLst>
                <a:outerShdw blurRad="38100" dist="38100" dir="2700000" algn="tl">
                  <a:srgbClr val="000000">
                    <a:alpha val="43137"/>
                  </a:srgbClr>
                </a:outerShdw>
              </a:effectLst>
            </a:endParaRPr>
          </a:p>
        </p:txBody>
      </p:sp>
      <p:pic>
        <p:nvPicPr>
          <p:cNvPr id="4" name="Picture 3" descr="A screenshot of a computer&#10;&#10;Description automatically generated">
            <a:extLst>
              <a:ext uri="{FF2B5EF4-FFF2-40B4-BE49-F238E27FC236}">
                <a16:creationId xmlns:a16="http://schemas.microsoft.com/office/drawing/2014/main" id="{B02933AA-3537-BA5D-4971-B640F7507C3A}"/>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994" y="895823"/>
            <a:ext cx="5551147" cy="25554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5BD5133-8E05-7959-0CD4-EE76F06854F0}"/>
              </a:ext>
            </a:extLst>
          </p:cNvPr>
          <p:cNvSpPr txBox="1"/>
          <p:nvPr/>
        </p:nvSpPr>
        <p:spPr>
          <a:xfrm>
            <a:off x="624993" y="556210"/>
            <a:ext cx="3131425" cy="338554"/>
          </a:xfrm>
          <a:prstGeom prst="rect">
            <a:avLst/>
          </a:prstGeom>
          <a:noFill/>
        </p:spPr>
        <p:txBody>
          <a:bodyPr wrap="square" rtlCol="0">
            <a:spAutoFit/>
          </a:bodyPr>
          <a:lstStyle/>
          <a:p>
            <a:r>
              <a:rPr lang="en-US" sz="1600" b="1" dirty="0"/>
              <a:t>View Shipping Rules:</a:t>
            </a:r>
          </a:p>
        </p:txBody>
      </p:sp>
      <p:pic>
        <p:nvPicPr>
          <p:cNvPr id="6" name="Picture 5">
            <a:extLst>
              <a:ext uri="{FF2B5EF4-FFF2-40B4-BE49-F238E27FC236}">
                <a16:creationId xmlns:a16="http://schemas.microsoft.com/office/drawing/2014/main" id="{8970658E-F685-83CB-BC01-D587DA74EFB6}"/>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387291" y="905157"/>
            <a:ext cx="5582678" cy="256185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9960058-3872-FED4-1742-55C09F6A470D}"/>
              </a:ext>
            </a:extLst>
          </p:cNvPr>
          <p:cNvSpPr txBox="1"/>
          <p:nvPr/>
        </p:nvSpPr>
        <p:spPr>
          <a:xfrm>
            <a:off x="6312006" y="556210"/>
            <a:ext cx="3131425" cy="338554"/>
          </a:xfrm>
          <a:prstGeom prst="rect">
            <a:avLst/>
          </a:prstGeom>
          <a:noFill/>
        </p:spPr>
        <p:txBody>
          <a:bodyPr wrap="square" rtlCol="0">
            <a:spAutoFit/>
          </a:bodyPr>
          <a:lstStyle/>
          <a:p>
            <a:r>
              <a:rPr lang="en-US" sz="1600" b="1" dirty="0"/>
              <a:t>To add new rules:</a:t>
            </a:r>
          </a:p>
        </p:txBody>
      </p:sp>
      <p:pic>
        <p:nvPicPr>
          <p:cNvPr id="9" name="Picture 8">
            <a:extLst>
              <a:ext uri="{FF2B5EF4-FFF2-40B4-BE49-F238E27FC236}">
                <a16:creationId xmlns:a16="http://schemas.microsoft.com/office/drawing/2014/main" id="{2BD5B6F3-A61C-8052-F034-9A34A95D9ABA}"/>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8065" y="3925548"/>
            <a:ext cx="5508076" cy="2462625"/>
          </a:xfrm>
          <a:prstGeom prst="rect">
            <a:avLst/>
          </a:prstGeom>
          <a:noFill/>
          <a:ln>
            <a:noFill/>
          </a:ln>
        </p:spPr>
      </p:pic>
      <p:pic>
        <p:nvPicPr>
          <p:cNvPr id="10" name="Picture 9">
            <a:extLst>
              <a:ext uri="{FF2B5EF4-FFF2-40B4-BE49-F238E27FC236}">
                <a16:creationId xmlns:a16="http://schemas.microsoft.com/office/drawing/2014/main" id="{D7710096-E1E0-F8CD-28A1-6DF9B4899FC9}"/>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387291" y="3925548"/>
            <a:ext cx="5622092" cy="2462625"/>
          </a:xfrm>
          <a:prstGeom prst="rect">
            <a:avLst/>
          </a:prstGeom>
          <a:noFill/>
          <a:ln>
            <a:noFill/>
          </a:ln>
        </p:spPr>
      </p:pic>
      <p:sp>
        <p:nvSpPr>
          <p:cNvPr id="11" name="TextBox 10">
            <a:extLst>
              <a:ext uri="{FF2B5EF4-FFF2-40B4-BE49-F238E27FC236}">
                <a16:creationId xmlns:a16="http://schemas.microsoft.com/office/drawing/2014/main" id="{CCB334A8-F7A0-01BD-1FC7-D18C37B32E51}"/>
              </a:ext>
            </a:extLst>
          </p:cNvPr>
          <p:cNvSpPr txBox="1"/>
          <p:nvPr/>
        </p:nvSpPr>
        <p:spPr>
          <a:xfrm>
            <a:off x="624992" y="3519121"/>
            <a:ext cx="3131425" cy="338554"/>
          </a:xfrm>
          <a:prstGeom prst="rect">
            <a:avLst/>
          </a:prstGeom>
          <a:noFill/>
        </p:spPr>
        <p:txBody>
          <a:bodyPr wrap="square" rtlCol="0">
            <a:spAutoFit/>
          </a:bodyPr>
          <a:lstStyle/>
          <a:p>
            <a:r>
              <a:rPr lang="en-US" sz="1600" b="1" dirty="0"/>
              <a:t>Update Existing Rules:</a:t>
            </a:r>
          </a:p>
        </p:txBody>
      </p:sp>
    </p:spTree>
    <p:extLst>
      <p:ext uri="{BB962C8B-B14F-4D97-AF65-F5344CB8AC3E}">
        <p14:creationId xmlns:p14="http://schemas.microsoft.com/office/powerpoint/2010/main" val="314013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C7E666-CDA3-181B-6721-EC28C48CEB72}"/>
              </a:ext>
            </a:extLst>
          </p:cNvPr>
          <p:cNvSpPr>
            <a:spLocks noGrp="1"/>
          </p:cNvSpPr>
          <p:nvPr>
            <p:ph type="sldNum" sz="quarter" idx="15"/>
          </p:nvPr>
        </p:nvSpPr>
        <p:spPr/>
        <p:txBody>
          <a:bodyPr/>
          <a:lstStyle/>
          <a:p>
            <a:fld id="{0879F475-59B1-4993-848A-C2B683DE9AF5}" type="slidenum">
              <a:rPr lang="en-IN" smtClean="0"/>
              <a:pPr/>
              <a:t>33</a:t>
            </a:fld>
            <a:endParaRPr lang="en-IN" dirty="0"/>
          </a:p>
        </p:txBody>
      </p:sp>
      <p:sp>
        <p:nvSpPr>
          <p:cNvPr id="3" name="TextBox 2">
            <a:extLst>
              <a:ext uri="{FF2B5EF4-FFF2-40B4-BE49-F238E27FC236}">
                <a16:creationId xmlns:a16="http://schemas.microsoft.com/office/drawing/2014/main" id="{A3AB8AD1-D37C-233F-BCFC-B949F3D78409}"/>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ADMIN LOGIC </a:t>
            </a:r>
            <a:endParaRPr lang="en-IN" sz="2400" b="1" dirty="0">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0A45F172-3404-1D79-1A79-B5894A9599A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2732" y="859196"/>
            <a:ext cx="5563569" cy="311197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7E6FCDF-38DB-DAFE-5FD0-0B7BD01F9F7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13766" y="859197"/>
            <a:ext cx="5880032" cy="311197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15B6891-5F73-EBB4-1D5D-773845D68B0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2732" y="4128324"/>
            <a:ext cx="6611978" cy="2304007"/>
          </a:xfrm>
          <a:prstGeom prst="rect">
            <a:avLst/>
          </a:prstGeom>
        </p:spPr>
      </p:pic>
    </p:spTree>
    <p:extLst>
      <p:ext uri="{BB962C8B-B14F-4D97-AF65-F5344CB8AC3E}">
        <p14:creationId xmlns:p14="http://schemas.microsoft.com/office/powerpoint/2010/main" val="392053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2C37F3-D93E-500F-A1E1-948D1A490D71}"/>
              </a:ext>
            </a:extLst>
          </p:cNvPr>
          <p:cNvSpPr>
            <a:spLocks noGrp="1"/>
          </p:cNvSpPr>
          <p:nvPr>
            <p:ph type="sldNum" sz="quarter" idx="15"/>
          </p:nvPr>
        </p:nvSpPr>
        <p:spPr/>
        <p:txBody>
          <a:bodyPr/>
          <a:lstStyle/>
          <a:p>
            <a:fld id="{0879F475-59B1-4993-848A-C2B683DE9AF5}" type="slidenum">
              <a:rPr lang="en-IN" smtClean="0"/>
              <a:pPr/>
              <a:t>34</a:t>
            </a:fld>
            <a:endParaRPr lang="en-IN" dirty="0"/>
          </a:p>
        </p:txBody>
      </p:sp>
      <p:sp>
        <p:nvSpPr>
          <p:cNvPr id="5" name="TextBox 4">
            <a:extLst>
              <a:ext uri="{FF2B5EF4-FFF2-40B4-BE49-F238E27FC236}">
                <a16:creationId xmlns:a16="http://schemas.microsoft.com/office/drawing/2014/main" id="{17A6EFED-92DB-CF27-661B-D4D867875B23}"/>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BC59540-AEAC-4B83-97F0-F02792B64F29}"/>
              </a:ext>
            </a:extLst>
          </p:cNvPr>
          <p:cNvPicPr>
            <a:picLocks noChangeAspect="1"/>
          </p:cNvPicPr>
          <p:nvPr/>
        </p:nvPicPr>
        <p:blipFill>
          <a:blip r:embed="rId2"/>
          <a:stretch>
            <a:fillRect/>
          </a:stretch>
        </p:blipFill>
        <p:spPr>
          <a:xfrm>
            <a:off x="796271" y="728345"/>
            <a:ext cx="3519144" cy="359140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F1B7663-1C78-F3F7-7BE0-A54100D2F248}"/>
              </a:ext>
            </a:extLst>
          </p:cNvPr>
          <p:cNvPicPr>
            <a:picLocks noChangeAspect="1"/>
          </p:cNvPicPr>
          <p:nvPr/>
        </p:nvPicPr>
        <p:blipFill>
          <a:blip r:embed="rId3"/>
          <a:stretch>
            <a:fillRect/>
          </a:stretch>
        </p:blipFill>
        <p:spPr>
          <a:xfrm>
            <a:off x="7618208" y="2531931"/>
            <a:ext cx="3701433" cy="386412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B8763D2-7530-4EDE-F8FC-9CCDDA5EB0C5}"/>
              </a:ext>
            </a:extLst>
          </p:cNvPr>
          <p:cNvSpPr txBox="1"/>
          <p:nvPr/>
        </p:nvSpPr>
        <p:spPr>
          <a:xfrm>
            <a:off x="5052847" y="728345"/>
            <a:ext cx="596330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CalculateShipment</a:t>
            </a:r>
            <a:r>
              <a:rPr lang="en-US" dirty="0">
                <a:ln w="0"/>
                <a:effectLst>
                  <a:outerShdw blurRad="38100" dist="19050" dir="2700000" algn="tl" rotWithShape="0">
                    <a:schemeClr val="dk1">
                      <a:alpha val="40000"/>
                    </a:schemeClr>
                  </a:outerShdw>
                </a:effectLst>
              </a:rPr>
              <a:t>() service provides the Data to the Item Page </a:t>
            </a:r>
          </a:p>
        </p:txBody>
      </p:sp>
      <p:sp>
        <p:nvSpPr>
          <p:cNvPr id="13" name="TextBox 12">
            <a:extLst>
              <a:ext uri="{FF2B5EF4-FFF2-40B4-BE49-F238E27FC236}">
                <a16:creationId xmlns:a16="http://schemas.microsoft.com/office/drawing/2014/main" id="{D8953E5B-DD03-E126-6409-A83F8B68C199}"/>
              </a:ext>
            </a:extLst>
          </p:cNvPr>
          <p:cNvSpPr txBox="1"/>
          <p:nvPr/>
        </p:nvSpPr>
        <p:spPr>
          <a:xfrm>
            <a:off x="1429406" y="5027076"/>
            <a:ext cx="596330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CalculateShipping</a:t>
            </a:r>
            <a:r>
              <a:rPr lang="en-US" dirty="0">
                <a:ln w="0"/>
                <a:effectLst>
                  <a:outerShdw blurRad="38100" dist="19050" dir="2700000" algn="tl" rotWithShape="0">
                    <a:schemeClr val="dk1">
                      <a:alpha val="40000"/>
                    </a:schemeClr>
                  </a:outerShdw>
                </a:effectLst>
              </a:rPr>
              <a:t>() service provides the optimal delivery days and Shipping cost for each cart to Payment Service</a:t>
            </a:r>
          </a:p>
        </p:txBody>
      </p:sp>
    </p:spTree>
    <p:extLst>
      <p:ext uri="{BB962C8B-B14F-4D97-AF65-F5344CB8AC3E}">
        <p14:creationId xmlns:p14="http://schemas.microsoft.com/office/powerpoint/2010/main" val="3628199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8CDAFB-8A76-C973-CEA7-962D0C764A48}"/>
              </a:ext>
            </a:extLst>
          </p:cNvPr>
          <p:cNvSpPr>
            <a:spLocks noGrp="1"/>
          </p:cNvSpPr>
          <p:nvPr>
            <p:ph type="sldNum" sz="quarter" idx="15"/>
          </p:nvPr>
        </p:nvSpPr>
        <p:spPr/>
        <p:txBody>
          <a:bodyPr/>
          <a:lstStyle/>
          <a:p>
            <a:fld id="{0879F475-59B1-4993-848A-C2B683DE9AF5}" type="slidenum">
              <a:rPr lang="en-IN" smtClean="0"/>
              <a:pPr/>
              <a:t>35</a:t>
            </a:fld>
            <a:endParaRPr lang="en-IN" dirty="0"/>
          </a:p>
        </p:txBody>
      </p:sp>
      <p:pic>
        <p:nvPicPr>
          <p:cNvPr id="4" name="Picture 3">
            <a:extLst>
              <a:ext uri="{FF2B5EF4-FFF2-40B4-BE49-F238E27FC236}">
                <a16:creationId xmlns:a16="http://schemas.microsoft.com/office/drawing/2014/main" id="{1BC4F5F7-9017-AFB0-C44E-5DA044873435}"/>
              </a:ext>
            </a:extLst>
          </p:cNvPr>
          <p:cNvPicPr>
            <a:picLocks noChangeAspect="1"/>
          </p:cNvPicPr>
          <p:nvPr/>
        </p:nvPicPr>
        <p:blipFill>
          <a:blip r:embed="rId2"/>
          <a:stretch>
            <a:fillRect/>
          </a:stretch>
        </p:blipFill>
        <p:spPr>
          <a:xfrm>
            <a:off x="7364739" y="2806262"/>
            <a:ext cx="4309481" cy="348023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00AAFA4-ACFB-845F-5298-2541099E07A7}"/>
              </a:ext>
            </a:extLst>
          </p:cNvPr>
          <p:cNvPicPr>
            <a:picLocks noChangeAspect="1"/>
          </p:cNvPicPr>
          <p:nvPr/>
        </p:nvPicPr>
        <p:blipFill>
          <a:blip r:embed="rId3"/>
          <a:stretch>
            <a:fillRect/>
          </a:stretch>
        </p:blipFill>
        <p:spPr>
          <a:xfrm>
            <a:off x="361264" y="721277"/>
            <a:ext cx="4695526" cy="361880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AB60E4E-86D9-C55E-686D-8AB32C0E82E8}"/>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A26B6198-DD7C-1F0F-0BE1-F25A83C53EDB}"/>
              </a:ext>
            </a:extLst>
          </p:cNvPr>
          <p:cNvSpPr txBox="1"/>
          <p:nvPr/>
        </p:nvSpPr>
        <p:spPr>
          <a:xfrm>
            <a:off x="6132786" y="922283"/>
            <a:ext cx="523415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n w="0"/>
                <a:effectLst>
                  <a:outerShdw blurRad="38100" dist="19050" dir="2700000" algn="tl" rotWithShape="0">
                    <a:schemeClr val="dk1">
                      <a:alpha val="40000"/>
                    </a:schemeClr>
                  </a:outerShdw>
                </a:effectLst>
              </a:rPr>
              <a:t>Ordercreate</a:t>
            </a:r>
            <a:r>
              <a:rPr lang="en-US" dirty="0">
                <a:ln w="0"/>
                <a:effectLst>
                  <a:outerShdw blurRad="38100" dist="19050" dir="2700000" algn="tl" rotWithShape="0">
                    <a:schemeClr val="dk1">
                      <a:alpha val="40000"/>
                    </a:schemeClr>
                  </a:outerShdw>
                </a:effectLst>
              </a:rPr>
              <a:t>() Service send mail notification once the order has been created. </a:t>
            </a:r>
          </a:p>
        </p:txBody>
      </p:sp>
    </p:spTree>
    <p:extLst>
      <p:ext uri="{BB962C8B-B14F-4D97-AF65-F5344CB8AC3E}">
        <p14:creationId xmlns:p14="http://schemas.microsoft.com/office/powerpoint/2010/main" val="112045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637CF-AE21-0528-701C-D6D0E94D57A2}"/>
              </a:ext>
            </a:extLst>
          </p:cNvPr>
          <p:cNvSpPr>
            <a:spLocks noGrp="1"/>
          </p:cNvSpPr>
          <p:nvPr>
            <p:ph type="sldNum" sz="quarter" idx="15"/>
          </p:nvPr>
        </p:nvSpPr>
        <p:spPr/>
        <p:txBody>
          <a:bodyPr/>
          <a:lstStyle/>
          <a:p>
            <a:fld id="{0879F475-59B1-4993-848A-C2B683DE9AF5}" type="slidenum">
              <a:rPr lang="en-IN" smtClean="0"/>
              <a:pPr/>
              <a:t>36</a:t>
            </a:fld>
            <a:endParaRPr lang="en-IN" dirty="0"/>
          </a:p>
        </p:txBody>
      </p:sp>
      <p:pic>
        <p:nvPicPr>
          <p:cNvPr id="4" name="Picture 3">
            <a:extLst>
              <a:ext uri="{FF2B5EF4-FFF2-40B4-BE49-F238E27FC236}">
                <a16:creationId xmlns:a16="http://schemas.microsoft.com/office/drawing/2014/main" id="{B3754BDF-A731-6708-D32C-6E5AEA7C1765}"/>
              </a:ext>
            </a:extLst>
          </p:cNvPr>
          <p:cNvPicPr>
            <a:picLocks noChangeAspect="1"/>
          </p:cNvPicPr>
          <p:nvPr/>
        </p:nvPicPr>
        <p:blipFill>
          <a:blip r:embed="rId2"/>
          <a:stretch>
            <a:fillRect/>
          </a:stretch>
        </p:blipFill>
        <p:spPr>
          <a:xfrm>
            <a:off x="4081833" y="2404241"/>
            <a:ext cx="7920980" cy="3779783"/>
          </a:xfrm>
          <a:prstGeom prst="rect">
            <a:avLst/>
          </a:prstGeom>
        </p:spPr>
      </p:pic>
      <p:pic>
        <p:nvPicPr>
          <p:cNvPr id="6" name="Picture 5">
            <a:extLst>
              <a:ext uri="{FF2B5EF4-FFF2-40B4-BE49-F238E27FC236}">
                <a16:creationId xmlns:a16="http://schemas.microsoft.com/office/drawing/2014/main" id="{02A01F9D-697E-CC97-E8EF-0E845E398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2787" y="633984"/>
            <a:ext cx="3592125" cy="2061407"/>
          </a:xfrm>
          <a:prstGeom prst="rect">
            <a:avLst/>
          </a:prstGeom>
        </p:spPr>
      </p:pic>
      <p:sp>
        <p:nvSpPr>
          <p:cNvPr id="7" name="TextBox 6">
            <a:extLst>
              <a:ext uri="{FF2B5EF4-FFF2-40B4-BE49-F238E27FC236}">
                <a16:creationId xmlns:a16="http://schemas.microsoft.com/office/drawing/2014/main" id="{40D938DB-809A-7052-6C2E-3E85CC7F7FC8}"/>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Solution Implementation – Shipping Service Logic</a:t>
            </a:r>
            <a:endParaRPr lang="en-IN" sz="24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86C16A0D-829B-7EE5-C39E-029BDFC1F8C7}"/>
              </a:ext>
            </a:extLst>
          </p:cNvPr>
          <p:cNvSpPr txBox="1"/>
          <p:nvPr/>
        </p:nvSpPr>
        <p:spPr>
          <a:xfrm>
            <a:off x="4510985" y="880061"/>
            <a:ext cx="706267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Created function to remind User if the Item is added to CART but not paid. </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Final mail once the Order has been successfully received </a:t>
            </a:r>
          </a:p>
        </p:txBody>
      </p:sp>
      <p:sp>
        <p:nvSpPr>
          <p:cNvPr id="9" name="TextBox 8">
            <a:extLst>
              <a:ext uri="{FF2B5EF4-FFF2-40B4-BE49-F238E27FC236}">
                <a16:creationId xmlns:a16="http://schemas.microsoft.com/office/drawing/2014/main" id="{46843CB1-2AD7-BF2C-652A-0D10EFDEB364}"/>
              </a:ext>
            </a:extLst>
          </p:cNvPr>
          <p:cNvSpPr txBox="1"/>
          <p:nvPr/>
        </p:nvSpPr>
        <p:spPr>
          <a:xfrm>
            <a:off x="614855" y="3188576"/>
            <a:ext cx="292844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OrderInfoController</a:t>
            </a:r>
            <a:r>
              <a:rPr lang="en-US" dirty="0"/>
              <a:t> () will send the order status till order has been received. </a:t>
            </a:r>
          </a:p>
        </p:txBody>
      </p:sp>
    </p:spTree>
    <p:extLst>
      <p:ext uri="{BB962C8B-B14F-4D97-AF65-F5344CB8AC3E}">
        <p14:creationId xmlns:p14="http://schemas.microsoft.com/office/powerpoint/2010/main" val="2000440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6E840B-DF2A-11CD-8A4F-6EF49DCA6F85}"/>
              </a:ext>
            </a:extLst>
          </p:cNvPr>
          <p:cNvSpPr>
            <a:spLocks noGrp="1"/>
          </p:cNvSpPr>
          <p:nvPr>
            <p:ph type="sldNum" sz="quarter" idx="15"/>
          </p:nvPr>
        </p:nvSpPr>
        <p:spPr/>
        <p:txBody>
          <a:bodyPr/>
          <a:lstStyle/>
          <a:p>
            <a:fld id="{0879F475-59B1-4993-848A-C2B683DE9AF5}" type="slidenum">
              <a:rPr lang="en-IN" smtClean="0"/>
              <a:pPr/>
              <a:t>37</a:t>
            </a:fld>
            <a:endParaRPr lang="en-IN" dirty="0"/>
          </a:p>
        </p:txBody>
      </p:sp>
      <p:sp>
        <p:nvSpPr>
          <p:cNvPr id="3" name="TextBox 2">
            <a:extLst>
              <a:ext uri="{FF2B5EF4-FFF2-40B4-BE49-F238E27FC236}">
                <a16:creationId xmlns:a16="http://schemas.microsoft.com/office/drawing/2014/main" id="{8734B751-0E57-85E3-33AB-04B40DDDC7A2}"/>
              </a:ext>
            </a:extLst>
          </p:cNvPr>
          <p:cNvSpPr txBox="1"/>
          <p:nvPr/>
        </p:nvSpPr>
        <p:spPr>
          <a:xfrm>
            <a:off x="453924" y="94545"/>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JUNIT TEST CASE </a:t>
            </a:r>
            <a:endParaRPr lang="en-IN" sz="2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9479CE5-0BC2-8DA8-EE56-8D092D6A9548}"/>
              </a:ext>
            </a:extLst>
          </p:cNvPr>
          <p:cNvPicPr>
            <a:picLocks noChangeAspect="1"/>
          </p:cNvPicPr>
          <p:nvPr/>
        </p:nvPicPr>
        <p:blipFill>
          <a:blip r:embed="rId2"/>
          <a:stretch>
            <a:fillRect/>
          </a:stretch>
        </p:blipFill>
        <p:spPr>
          <a:xfrm>
            <a:off x="778259" y="1081252"/>
            <a:ext cx="9746866" cy="16764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A3D83E2-162E-372D-2524-3FDE30B8CEF1}"/>
              </a:ext>
            </a:extLst>
          </p:cNvPr>
          <p:cNvPicPr>
            <a:picLocks noChangeAspect="1"/>
          </p:cNvPicPr>
          <p:nvPr/>
        </p:nvPicPr>
        <p:blipFill>
          <a:blip r:embed="rId3"/>
          <a:stretch>
            <a:fillRect/>
          </a:stretch>
        </p:blipFill>
        <p:spPr>
          <a:xfrm>
            <a:off x="752805" y="3107456"/>
            <a:ext cx="9772320" cy="13525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D8E8A6B-DAF9-14E1-999C-68DFEA135DFC}"/>
              </a:ext>
            </a:extLst>
          </p:cNvPr>
          <p:cNvPicPr>
            <a:picLocks noChangeAspect="1"/>
          </p:cNvPicPr>
          <p:nvPr/>
        </p:nvPicPr>
        <p:blipFill>
          <a:blip r:embed="rId4"/>
          <a:stretch>
            <a:fillRect/>
          </a:stretch>
        </p:blipFill>
        <p:spPr>
          <a:xfrm>
            <a:off x="752805" y="4842313"/>
            <a:ext cx="9746867"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470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A8E6A-BE71-78D6-67C0-833C20503FA0}"/>
              </a:ext>
            </a:extLst>
          </p:cNvPr>
          <p:cNvSpPr>
            <a:spLocks noGrp="1"/>
          </p:cNvSpPr>
          <p:nvPr>
            <p:ph type="sldNum" sz="quarter" idx="15"/>
          </p:nvPr>
        </p:nvSpPr>
        <p:spPr/>
        <p:txBody>
          <a:bodyPr/>
          <a:lstStyle/>
          <a:p>
            <a:fld id="{0879F475-59B1-4993-848A-C2B683DE9AF5}" type="slidenum">
              <a:rPr lang="en-IN" smtClean="0"/>
              <a:pPr/>
              <a:t>38</a:t>
            </a:fld>
            <a:endParaRPr lang="en-IN" dirty="0"/>
          </a:p>
        </p:txBody>
      </p:sp>
      <p:pic>
        <p:nvPicPr>
          <p:cNvPr id="4" name="Picture 3">
            <a:extLst>
              <a:ext uri="{FF2B5EF4-FFF2-40B4-BE49-F238E27FC236}">
                <a16:creationId xmlns:a16="http://schemas.microsoft.com/office/drawing/2014/main" id="{A726185F-DCDB-3578-1904-B5709671BA67}"/>
              </a:ext>
            </a:extLst>
          </p:cNvPr>
          <p:cNvPicPr>
            <a:picLocks noChangeAspect="1"/>
          </p:cNvPicPr>
          <p:nvPr/>
        </p:nvPicPr>
        <p:blipFill>
          <a:blip r:embed="rId2"/>
          <a:stretch>
            <a:fillRect/>
          </a:stretch>
        </p:blipFill>
        <p:spPr>
          <a:xfrm>
            <a:off x="618651" y="943415"/>
            <a:ext cx="5931922" cy="271321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642AC645-B418-CA26-A190-5B7D5D1E46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52269" y="3851446"/>
            <a:ext cx="9037407" cy="2576497"/>
          </a:xfrm>
          <a:prstGeom prst="rect">
            <a:avLst/>
          </a:prstGeom>
          <a:ln>
            <a:solidFill>
              <a:schemeClr val="tx1"/>
            </a:solidFill>
          </a:ln>
        </p:spPr>
      </p:pic>
      <p:sp>
        <p:nvSpPr>
          <p:cNvPr id="7" name="TextBox 6">
            <a:extLst>
              <a:ext uri="{FF2B5EF4-FFF2-40B4-BE49-F238E27FC236}">
                <a16:creationId xmlns:a16="http://schemas.microsoft.com/office/drawing/2014/main" id="{D5EBDAE5-3DB7-889E-CBFE-2D4F62D8BA03}"/>
              </a:ext>
            </a:extLst>
          </p:cNvPr>
          <p:cNvSpPr txBox="1"/>
          <p:nvPr/>
        </p:nvSpPr>
        <p:spPr>
          <a:xfrm>
            <a:off x="453924" y="74838"/>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JENKINS PIPELINE SETUP – FRONTEND &amp; BACKEND </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6245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9712D-8955-FC54-1C1D-48E0E499A031}"/>
              </a:ext>
            </a:extLst>
          </p:cNvPr>
          <p:cNvSpPr>
            <a:spLocks noGrp="1"/>
          </p:cNvSpPr>
          <p:nvPr>
            <p:ph type="sldNum" sz="quarter" idx="15"/>
          </p:nvPr>
        </p:nvSpPr>
        <p:spPr/>
        <p:txBody>
          <a:bodyPr/>
          <a:lstStyle/>
          <a:p>
            <a:fld id="{0879F475-59B1-4993-848A-C2B683DE9AF5}" type="slidenum">
              <a:rPr lang="en-IN" smtClean="0"/>
              <a:pPr/>
              <a:t>39</a:t>
            </a:fld>
            <a:endParaRPr lang="en-IN" dirty="0"/>
          </a:p>
        </p:txBody>
      </p:sp>
      <p:pic>
        <p:nvPicPr>
          <p:cNvPr id="4" name="Picture 3">
            <a:extLst>
              <a:ext uri="{FF2B5EF4-FFF2-40B4-BE49-F238E27FC236}">
                <a16:creationId xmlns:a16="http://schemas.microsoft.com/office/drawing/2014/main" id="{10B6B0C7-BF22-D83F-3955-84C58C37415D}"/>
              </a:ext>
            </a:extLst>
          </p:cNvPr>
          <p:cNvPicPr>
            <a:picLocks noChangeAspect="1"/>
          </p:cNvPicPr>
          <p:nvPr/>
        </p:nvPicPr>
        <p:blipFill>
          <a:blip r:embed="rId2"/>
          <a:stretch>
            <a:fillRect/>
          </a:stretch>
        </p:blipFill>
        <p:spPr>
          <a:xfrm>
            <a:off x="5427279" y="1207894"/>
            <a:ext cx="6595240" cy="46687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0F1BDCD-09BB-65D9-AC16-751D0F52E95A}"/>
              </a:ext>
            </a:extLst>
          </p:cNvPr>
          <p:cNvPicPr>
            <a:picLocks noChangeAspect="1"/>
          </p:cNvPicPr>
          <p:nvPr/>
        </p:nvPicPr>
        <p:blipFill>
          <a:blip r:embed="rId3"/>
          <a:stretch>
            <a:fillRect/>
          </a:stretch>
        </p:blipFill>
        <p:spPr>
          <a:xfrm>
            <a:off x="85724" y="1207893"/>
            <a:ext cx="5223313" cy="466870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09BFBFE-4FD0-02A0-34A3-C7BBF0A97347}"/>
              </a:ext>
            </a:extLst>
          </p:cNvPr>
          <p:cNvSpPr txBox="1"/>
          <p:nvPr/>
        </p:nvSpPr>
        <p:spPr>
          <a:xfrm>
            <a:off x="453924" y="74838"/>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DOCKERIZATION </a:t>
            </a:r>
            <a:endParaRPr lang="en-IN" sz="24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4262CE54-E8C0-BF5F-5D1C-83AC23BE4068}"/>
              </a:ext>
            </a:extLst>
          </p:cNvPr>
          <p:cNvSpPr txBox="1"/>
          <p:nvPr/>
        </p:nvSpPr>
        <p:spPr>
          <a:xfrm>
            <a:off x="135977" y="672920"/>
            <a:ext cx="529130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Created Docker Image for shipping micro-service</a:t>
            </a:r>
          </a:p>
        </p:txBody>
      </p:sp>
      <p:sp>
        <p:nvSpPr>
          <p:cNvPr id="9" name="TextBox 8">
            <a:extLst>
              <a:ext uri="{FF2B5EF4-FFF2-40B4-BE49-F238E27FC236}">
                <a16:creationId xmlns:a16="http://schemas.microsoft.com/office/drawing/2014/main" id="{AE0CD35B-5706-EF49-555A-511C9155443F}"/>
              </a:ext>
            </a:extLst>
          </p:cNvPr>
          <p:cNvSpPr txBox="1"/>
          <p:nvPr/>
        </p:nvSpPr>
        <p:spPr>
          <a:xfrm>
            <a:off x="5360932" y="672920"/>
            <a:ext cx="529130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Docker Image Pushed to Hub</a:t>
            </a:r>
          </a:p>
        </p:txBody>
      </p:sp>
    </p:spTree>
    <p:extLst>
      <p:ext uri="{BB962C8B-B14F-4D97-AF65-F5344CB8AC3E}">
        <p14:creationId xmlns:p14="http://schemas.microsoft.com/office/powerpoint/2010/main" val="155105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10" y="484742"/>
            <a:ext cx="494616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Capstone Project overview</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816F57F-5CA2-AC86-FFAE-FF62D5719E8B}"/>
              </a:ext>
            </a:extLst>
          </p:cNvPr>
          <p:cNvSpPr txBox="1"/>
          <p:nvPr/>
        </p:nvSpPr>
        <p:spPr>
          <a:xfrm>
            <a:off x="575443" y="914400"/>
            <a:ext cx="10819086" cy="5262979"/>
          </a:xfrm>
          <a:prstGeom prst="rect">
            <a:avLst/>
          </a:prstGeom>
          <a:noFill/>
        </p:spPr>
        <p:txBody>
          <a:bodyPr wrap="square" rtlCol="0">
            <a:spAutoFit/>
          </a:bodyPr>
          <a:lstStyle/>
          <a:p>
            <a:pPr algn="just" rtl="0" fontAlgn="base"/>
            <a:r>
              <a:rPr lang="en-US" sz="1200" b="1" i="0" u="none" strike="noStrike" dirty="0">
                <a:solidFill>
                  <a:srgbClr val="000000"/>
                </a:solidFill>
                <a:effectLst/>
                <a:latin typeface="Bogle" panose="020B0503020203060203" pitchFamily="34" charset="0"/>
              </a:rPr>
              <a:t>Wall E Cart</a:t>
            </a:r>
            <a:r>
              <a:rPr lang="en-US" sz="1200" b="0" i="0" u="none" strike="noStrike" dirty="0">
                <a:solidFill>
                  <a:srgbClr val="000000"/>
                </a:solidFill>
                <a:effectLst/>
                <a:latin typeface="Bogle" panose="020B0503020203060203" pitchFamily="34" charset="0"/>
              </a:rPr>
              <a:t> is an online shopping platform that allows users to browse, select and purchase products from various categories.</a:t>
            </a:r>
            <a:r>
              <a:rPr lang="en-US" sz="1200" b="0" i="0" dirty="0">
                <a:solidFill>
                  <a:srgbClr val="000000"/>
                </a:solidFill>
                <a:effectLst/>
                <a:latin typeface="Bogle" panose="020B0503020203060203" pitchFamily="34" charset="0"/>
              </a:rPr>
              <a:t>​</a:t>
            </a:r>
            <a:endParaRPr lang="en-US" sz="1200" b="0" i="0" dirty="0">
              <a:solidFill>
                <a:srgbClr val="000000"/>
              </a:solidFill>
              <a:effectLst/>
              <a:latin typeface="Segoe UI" panose="020B0502040204020203" pitchFamily="34" charset="0"/>
            </a:endParaRPr>
          </a:p>
          <a:p>
            <a:pPr algn="just" rtl="0" fontAlgn="base"/>
            <a:r>
              <a:rPr lang="en-US" sz="1200" b="0" i="0" u="none" strike="noStrike" dirty="0">
                <a:solidFill>
                  <a:srgbClr val="000000"/>
                </a:solidFill>
                <a:effectLst/>
                <a:latin typeface="Bogle" panose="020B0503020203060203" pitchFamily="34" charset="0"/>
              </a:rPr>
              <a:t>The platform aims to provide seamless shopping experience for customers and streamline the post transaction process for administrators</a:t>
            </a:r>
          </a:p>
          <a:p>
            <a:pPr algn="just" rtl="0" fontAlgn="base"/>
            <a:endParaRPr lang="en-US" sz="1200" dirty="0">
              <a:solidFill>
                <a:srgbClr val="000000"/>
              </a:solidFill>
              <a:latin typeface="Bogle" panose="020B0503020203060203" pitchFamily="34" charset="0"/>
            </a:endParaRPr>
          </a:p>
          <a:p>
            <a:pPr algn="just" rtl="0" fontAlgn="base"/>
            <a:r>
              <a:rPr lang="en-US" sz="1200" b="1" dirty="0">
                <a:solidFill>
                  <a:srgbClr val="000000"/>
                </a:solidFill>
                <a:latin typeface="Bogle" panose="020B0503020203060203" pitchFamily="34" charset="0"/>
              </a:rPr>
              <a:t>Group 3 Overview:</a:t>
            </a:r>
            <a:endParaRPr lang="en-US" sz="1400" b="1" i="0" dirty="0">
              <a:solidFill>
                <a:srgbClr val="000000"/>
              </a:solidFill>
              <a:effectLst/>
              <a:latin typeface="Segoe UI" panose="020B0502040204020203" pitchFamily="34" charset="0"/>
            </a:endParaRPr>
          </a:p>
          <a:p>
            <a:r>
              <a:rPr lang="en-US" sz="1200" dirty="0">
                <a:latin typeface="Bogle" panose="020B0503020203060203" pitchFamily="34" charset="0"/>
              </a:rPr>
              <a:t>We are responsible for Secure Payment, Order Confirmation, Real-time inventory updates, shipping and delivery.</a:t>
            </a:r>
          </a:p>
          <a:p>
            <a:endParaRPr lang="en-US" sz="1200" dirty="0">
              <a:latin typeface="Bogle" panose="020B0503020203060203" pitchFamily="34" charset="0"/>
            </a:endParaRPr>
          </a:p>
          <a:p>
            <a:r>
              <a:rPr lang="en-US" sz="1200" b="1" i="1" dirty="0">
                <a:latin typeface="Bogle" panose="020B0503020203060203" pitchFamily="34" charset="0"/>
              </a:rPr>
              <a:t>Team 6 </a:t>
            </a:r>
            <a:r>
              <a:rPr lang="en-US" sz="1200" i="1" dirty="0">
                <a:latin typeface="Bogle" panose="020B0503020203060203" pitchFamily="34" charset="0"/>
              </a:rPr>
              <a:t>handles below functionalities -</a:t>
            </a: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Secure Payment</a:t>
            </a:r>
          </a:p>
          <a:p>
            <a:pPr marL="742950" lvl="1" indent="-285750">
              <a:buFont typeface="Wingdings" panose="05000000000000000000" pitchFamily="2" charset="2"/>
              <a:buChar char="§"/>
            </a:pPr>
            <a:r>
              <a:rPr lang="en-US" sz="1200" dirty="0">
                <a:latin typeface="Bogle" panose="020B0503020203060203" pitchFamily="34" charset="0"/>
              </a:rPr>
              <a:t>Digital Wallet</a:t>
            </a:r>
          </a:p>
          <a:p>
            <a:pPr marL="1200150" lvl="2" indent="-285750">
              <a:buFont typeface="Wingdings" panose="05000000000000000000" pitchFamily="2" charset="2"/>
              <a:buChar char="§"/>
            </a:pPr>
            <a:r>
              <a:rPr lang="en-US" sz="1200" dirty="0">
                <a:latin typeface="Bogle" panose="020B0503020203060203" pitchFamily="34" charset="0"/>
              </a:rPr>
              <a:t>Authentication through OTP to user email-Id</a:t>
            </a:r>
          </a:p>
          <a:p>
            <a:pPr marL="742950" lvl="1" indent="-285750">
              <a:buFont typeface="Wingdings" panose="05000000000000000000" pitchFamily="2" charset="2"/>
              <a:buChar char="§"/>
            </a:pPr>
            <a:r>
              <a:rPr lang="en-US" sz="1200" dirty="0">
                <a:latin typeface="Bogle" panose="020B0503020203060203" pitchFamily="34" charset="0"/>
              </a:rPr>
              <a:t>Cash On Delivery</a:t>
            </a:r>
          </a:p>
          <a:p>
            <a:endParaRPr lang="en-US" sz="1200" dirty="0">
              <a:ln>
                <a:solidFill>
                  <a:schemeClr val="tx1"/>
                </a:solidFill>
              </a:ln>
              <a:latin typeface="Bogle" panose="020B0503020203060203" pitchFamily="34" charset="0"/>
            </a:endParaRP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Order Confirmation</a:t>
            </a:r>
          </a:p>
          <a:p>
            <a:pPr marL="742950" lvl="1" indent="-285750">
              <a:buFont typeface="Wingdings" panose="05000000000000000000" pitchFamily="2" charset="2"/>
              <a:buChar char="§"/>
            </a:pPr>
            <a:r>
              <a:rPr lang="en-US" sz="1200" dirty="0">
                <a:latin typeface="Bogle" panose="020B0503020203060203" pitchFamily="34" charset="0"/>
              </a:rPr>
              <a:t>Unique Order-Id generation</a:t>
            </a:r>
          </a:p>
          <a:p>
            <a:pPr marL="742950" lvl="1" indent="-285750">
              <a:buFont typeface="Wingdings" panose="05000000000000000000" pitchFamily="2" charset="2"/>
              <a:buChar char="§"/>
            </a:pPr>
            <a:r>
              <a:rPr lang="en-US" sz="1200" dirty="0">
                <a:latin typeface="Bogle" panose="020B0503020203060203" pitchFamily="34" charset="0"/>
              </a:rPr>
              <a:t>Email Notification - User receives email with Order details and Feedback link</a:t>
            </a:r>
          </a:p>
          <a:p>
            <a:pPr marL="742950" lvl="1" indent="-285750">
              <a:buFont typeface="Wingdings" panose="05000000000000000000" pitchFamily="2" charset="2"/>
              <a:buChar char="§"/>
            </a:pPr>
            <a:r>
              <a:rPr lang="en-US" sz="1200" dirty="0">
                <a:latin typeface="Bogle" panose="020B0503020203060203" pitchFamily="34" charset="0"/>
              </a:rPr>
              <a:t>Shopping Feedback - User can provide overall experience through given feedback link in email</a:t>
            </a:r>
          </a:p>
          <a:p>
            <a:pPr lvl="1"/>
            <a:endParaRPr lang="en-US" sz="1200" dirty="0">
              <a:latin typeface="Bogle" panose="020B0503020203060203" pitchFamily="34" charset="0"/>
            </a:endParaRPr>
          </a:p>
          <a:p>
            <a:pPr marL="285750" indent="-285750">
              <a:buFont typeface="Wingdings" panose="05000000000000000000" pitchFamily="2" charset="2"/>
              <a:buChar char="q"/>
            </a:pPr>
            <a:r>
              <a:rPr lang="en-US" sz="1200" b="1" dirty="0">
                <a:highlight>
                  <a:srgbClr val="339933"/>
                </a:highlight>
                <a:latin typeface="Bogle" panose="020B0503020203060203" pitchFamily="34" charset="0"/>
              </a:rPr>
              <a:t>Real-time Inventory Updates</a:t>
            </a:r>
          </a:p>
          <a:p>
            <a:pPr marL="742950" lvl="1" indent="-285750">
              <a:buFont typeface="Wingdings" panose="05000000000000000000" pitchFamily="2" charset="2"/>
              <a:buChar char="§"/>
            </a:pPr>
            <a:r>
              <a:rPr lang="en-US" sz="1200" dirty="0">
                <a:latin typeface="Bogle" panose="020B0503020203060203" pitchFamily="34" charset="0"/>
              </a:rPr>
              <a:t>Inventory gets updated in real time to prevent overselling of products that are out of stock</a:t>
            </a:r>
          </a:p>
          <a:p>
            <a:pPr lvl="1"/>
            <a:endParaRPr lang="en-US" sz="1200" dirty="0">
              <a:latin typeface="Bogle" panose="020B0503020203060203" pitchFamily="34" charset="0"/>
            </a:endParaRPr>
          </a:p>
          <a:p>
            <a:r>
              <a:rPr lang="en-US" sz="1200" b="1" i="1" dirty="0">
                <a:latin typeface="Bogle" panose="020B0503020203060203" pitchFamily="34" charset="0"/>
              </a:rPr>
              <a:t>Team 7</a:t>
            </a:r>
            <a:r>
              <a:rPr lang="en-US" sz="1200" i="1" dirty="0">
                <a:latin typeface="Bogle" panose="020B0503020203060203" pitchFamily="34" charset="0"/>
              </a:rPr>
              <a:t> handles below functionalities -</a:t>
            </a:r>
          </a:p>
          <a:p>
            <a:pPr marL="285750" indent="-285750">
              <a:buFont typeface="Wingdings" panose="05000000000000000000" pitchFamily="2" charset="2"/>
              <a:buChar char="q"/>
            </a:pPr>
            <a:r>
              <a:rPr lang="en-US" sz="1200" b="1" dirty="0">
                <a:highlight>
                  <a:srgbClr val="00FFFF"/>
                </a:highlight>
                <a:latin typeface="Bogle" panose="020B0503020203060203" pitchFamily="34" charset="0"/>
              </a:rPr>
              <a:t>ADMIN UI</a:t>
            </a:r>
          </a:p>
          <a:p>
            <a:pPr marL="742950" lvl="1" indent="-285750">
              <a:buFont typeface="Wingdings" panose="05000000000000000000" pitchFamily="2" charset="2"/>
              <a:buChar char="§"/>
            </a:pPr>
            <a:r>
              <a:rPr lang="en-US" sz="1200" dirty="0">
                <a:latin typeface="Bogle" panose="020B0503020203060203" pitchFamily="34" charset="0"/>
              </a:rPr>
              <a:t>ADMIN should be able to add various shipping rules and associated shipping cost through UI Page. </a:t>
            </a:r>
          </a:p>
          <a:p>
            <a:endParaRPr lang="en-US" sz="1200" dirty="0">
              <a:latin typeface="Bogle" panose="020B0503020203060203" pitchFamily="34" charset="0"/>
            </a:endParaRPr>
          </a:p>
          <a:p>
            <a:pPr marL="285750" indent="-285750">
              <a:buFont typeface="Wingdings" panose="05000000000000000000" pitchFamily="2" charset="2"/>
              <a:buChar char="q"/>
            </a:pPr>
            <a:r>
              <a:rPr lang="en-US" sz="1200" b="1" dirty="0">
                <a:highlight>
                  <a:srgbClr val="00FFFF"/>
                </a:highlight>
                <a:latin typeface="Bogle" panose="020B0503020203060203" pitchFamily="34" charset="0"/>
              </a:rPr>
              <a:t>Shipping &amp; Delivery</a:t>
            </a:r>
          </a:p>
          <a:p>
            <a:pPr marL="742950" lvl="1" indent="-285750">
              <a:buFont typeface="Wingdings" panose="05000000000000000000" pitchFamily="2" charset="2"/>
              <a:buChar char="§"/>
            </a:pPr>
            <a:r>
              <a:rPr lang="en-US" sz="1200" dirty="0">
                <a:latin typeface="Bogle" panose="020B0503020203060203" pitchFamily="34" charset="0"/>
              </a:rPr>
              <a:t>Various Shipping Options to be displayed during check out (Standard, Express, same-day Delivery) </a:t>
            </a:r>
          </a:p>
          <a:p>
            <a:pPr marL="742950" lvl="1" indent="-285750">
              <a:buFont typeface="Wingdings" panose="05000000000000000000" pitchFamily="2" charset="2"/>
              <a:buChar char="§"/>
            </a:pPr>
            <a:r>
              <a:rPr lang="en-US" sz="1200" dirty="0">
                <a:latin typeface="Bogle" panose="020B0503020203060203" pitchFamily="34" charset="0"/>
              </a:rPr>
              <a:t>Each Cart calculate and provide Optimal Delivery date and shipping cost. </a:t>
            </a:r>
          </a:p>
          <a:p>
            <a:pPr marL="742950" lvl="1" indent="-285750">
              <a:buFont typeface="Wingdings" panose="05000000000000000000" pitchFamily="2" charset="2"/>
              <a:buChar char="§"/>
            </a:pPr>
            <a:r>
              <a:rPr lang="en-US" sz="1200" dirty="0">
                <a:latin typeface="Bogle" panose="020B0503020203060203" pitchFamily="34" charset="0"/>
              </a:rPr>
              <a:t>Order Confirmation and Tracking status mail till order is received successfully by user.</a:t>
            </a:r>
            <a:endParaRPr lang="en-US" dirty="0"/>
          </a:p>
        </p:txBody>
      </p:sp>
    </p:spTree>
    <p:extLst>
      <p:ext uri="{BB962C8B-B14F-4D97-AF65-F5344CB8AC3E}">
        <p14:creationId xmlns:p14="http://schemas.microsoft.com/office/powerpoint/2010/main" val="127293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A50F0-7799-4396-8FFB-D7D9D06838A5}"/>
              </a:ext>
            </a:extLst>
          </p:cNvPr>
          <p:cNvSpPr>
            <a:spLocks noGrp="1"/>
          </p:cNvSpPr>
          <p:nvPr>
            <p:ph type="sldNum" sz="quarter" idx="15"/>
          </p:nvPr>
        </p:nvSpPr>
        <p:spPr/>
        <p:txBody>
          <a:bodyPr/>
          <a:lstStyle/>
          <a:p>
            <a:fld id="{0879F475-59B1-4993-848A-C2B683DE9AF5}" type="slidenum">
              <a:rPr lang="en-IN" smtClean="0"/>
              <a:pPr/>
              <a:t>40</a:t>
            </a:fld>
            <a:endParaRPr lang="en-IN" dirty="0"/>
          </a:p>
        </p:txBody>
      </p:sp>
      <p:sp>
        <p:nvSpPr>
          <p:cNvPr id="5" name="TextBox 4">
            <a:extLst>
              <a:ext uri="{FF2B5EF4-FFF2-40B4-BE49-F238E27FC236}">
                <a16:creationId xmlns:a16="http://schemas.microsoft.com/office/drawing/2014/main" id="{1839DE7F-4CFE-73B3-4F9C-31023293973F}"/>
              </a:ext>
            </a:extLst>
          </p:cNvPr>
          <p:cNvSpPr txBox="1"/>
          <p:nvPr/>
        </p:nvSpPr>
        <p:spPr>
          <a:xfrm>
            <a:off x="67003" y="169479"/>
            <a:ext cx="5312980" cy="3744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Shipping Service Details:</a:t>
            </a:r>
          </a:p>
        </p:txBody>
      </p:sp>
      <p:pic>
        <p:nvPicPr>
          <p:cNvPr id="6" name="Picture 5">
            <a:extLst>
              <a:ext uri="{FF2B5EF4-FFF2-40B4-BE49-F238E27FC236}">
                <a16:creationId xmlns:a16="http://schemas.microsoft.com/office/drawing/2014/main" id="{EAAA0E3D-895F-3EF7-0E76-8D0224D00CDD}"/>
              </a:ext>
            </a:extLst>
          </p:cNvPr>
          <p:cNvPicPr>
            <a:picLocks noChangeAspect="1"/>
          </p:cNvPicPr>
          <p:nvPr/>
        </p:nvPicPr>
        <p:blipFill>
          <a:blip r:embed="rId2"/>
          <a:stretch>
            <a:fillRect/>
          </a:stretch>
        </p:blipFill>
        <p:spPr>
          <a:xfrm>
            <a:off x="394138" y="733097"/>
            <a:ext cx="10933386" cy="5537638"/>
          </a:xfrm>
          <a:prstGeom prst="rect">
            <a:avLst/>
          </a:prstGeom>
        </p:spPr>
      </p:pic>
    </p:spTree>
    <p:extLst>
      <p:ext uri="{BB962C8B-B14F-4D97-AF65-F5344CB8AC3E}">
        <p14:creationId xmlns:p14="http://schemas.microsoft.com/office/powerpoint/2010/main" val="285319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13045" y="243495"/>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Bogle" panose="020B0503020203060203" pitchFamily="34" charset="0"/>
              </a:rPr>
              <a:t>Scrum/Agile Dashboard</a:t>
            </a:r>
            <a:endParaRPr lang="en-IN" sz="2400" b="1" dirty="0">
              <a:effectLst>
                <a:outerShdw blurRad="38100" dist="38100" dir="2700000" algn="tl">
                  <a:srgbClr val="000000">
                    <a:alpha val="43137"/>
                  </a:srgbClr>
                </a:outerShdw>
              </a:effectLst>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5AC556-FAC5-E79C-BA21-57C711B10493}"/>
              </a:ext>
            </a:extLst>
          </p:cNvPr>
          <p:cNvPicPr>
            <a:picLocks noChangeAspect="1"/>
          </p:cNvPicPr>
          <p:nvPr/>
        </p:nvPicPr>
        <p:blipFill>
          <a:blip r:embed="rId2"/>
          <a:stretch>
            <a:fillRect/>
          </a:stretch>
        </p:blipFill>
        <p:spPr>
          <a:xfrm>
            <a:off x="860483" y="598026"/>
            <a:ext cx="10301272" cy="5593465"/>
          </a:xfrm>
          <a:prstGeom prst="rect">
            <a:avLst/>
          </a:prstGeom>
        </p:spPr>
      </p:pic>
    </p:spTree>
    <p:extLst>
      <p:ext uri="{BB962C8B-B14F-4D97-AF65-F5344CB8AC3E}">
        <p14:creationId xmlns:p14="http://schemas.microsoft.com/office/powerpoint/2010/main" val="306855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5C3A9-7988-26DF-B36F-89FA4D68C468}"/>
              </a:ext>
            </a:extLst>
          </p:cNvPr>
          <p:cNvSpPr>
            <a:spLocks noGrp="1"/>
          </p:cNvSpPr>
          <p:nvPr>
            <p:ph type="sldNum" sz="quarter" idx="15"/>
          </p:nvPr>
        </p:nvSpPr>
        <p:spPr/>
        <p:txBody>
          <a:bodyPr/>
          <a:lstStyle/>
          <a:p>
            <a:fld id="{0879F475-59B1-4993-848A-C2B683DE9AF5}" type="slidenum">
              <a:rPr lang="en-IN" smtClean="0"/>
              <a:pPr/>
              <a:t>42</a:t>
            </a:fld>
            <a:endParaRPr lang="en-IN" dirty="0"/>
          </a:p>
        </p:txBody>
      </p:sp>
      <p:pic>
        <p:nvPicPr>
          <p:cNvPr id="5" name="Picture 4">
            <a:extLst>
              <a:ext uri="{FF2B5EF4-FFF2-40B4-BE49-F238E27FC236}">
                <a16:creationId xmlns:a16="http://schemas.microsoft.com/office/drawing/2014/main" id="{246C1A38-5856-F23A-09CF-C2D5E85F9E9F}"/>
              </a:ext>
            </a:extLst>
          </p:cNvPr>
          <p:cNvPicPr>
            <a:picLocks noChangeAspect="1"/>
          </p:cNvPicPr>
          <p:nvPr/>
        </p:nvPicPr>
        <p:blipFill>
          <a:blip r:embed="rId2"/>
          <a:stretch>
            <a:fillRect/>
          </a:stretch>
        </p:blipFill>
        <p:spPr>
          <a:xfrm>
            <a:off x="141891" y="1332433"/>
            <a:ext cx="11843846" cy="4768825"/>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A7E2092-C336-B5D9-9151-6401F210CE85}"/>
              </a:ext>
            </a:extLst>
          </p:cNvPr>
          <p:cNvSpPr txBox="1"/>
          <p:nvPr/>
        </p:nvSpPr>
        <p:spPr>
          <a:xfrm>
            <a:off x="141891" y="569526"/>
            <a:ext cx="5312980" cy="3744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effectLst>
                  <a:outerShdw blurRad="38100" dist="19050" dir="2700000" algn="tl" rotWithShape="0">
                    <a:schemeClr val="dk1">
                      <a:alpha val="40000"/>
                    </a:schemeClr>
                  </a:outerShdw>
                </a:effectLst>
              </a:rPr>
              <a:t>Shipping &amp; Delivery Reference: </a:t>
            </a:r>
          </a:p>
        </p:txBody>
      </p:sp>
    </p:spTree>
    <p:extLst>
      <p:ext uri="{BB962C8B-B14F-4D97-AF65-F5344CB8AC3E}">
        <p14:creationId xmlns:p14="http://schemas.microsoft.com/office/powerpoint/2010/main" val="283136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E97D5E-85B9-2835-7633-8FAD0470BCF6}"/>
              </a:ext>
            </a:extLst>
          </p:cNvPr>
          <p:cNvSpPr>
            <a:spLocks noGrp="1"/>
          </p:cNvSpPr>
          <p:nvPr>
            <p:ph type="sldNum" sz="quarter" idx="15"/>
          </p:nvPr>
        </p:nvSpPr>
        <p:spPr/>
        <p:txBody>
          <a:bodyPr/>
          <a:lstStyle/>
          <a:p>
            <a:fld id="{0879F475-59B1-4993-848A-C2B683DE9AF5}" type="slidenum">
              <a:rPr lang="en-IN" smtClean="0"/>
              <a:pPr/>
              <a:t>43</a:t>
            </a:fld>
            <a:endParaRPr lang="en-IN" dirty="0"/>
          </a:p>
        </p:txBody>
      </p:sp>
      <p:sp>
        <p:nvSpPr>
          <p:cNvPr id="3" name="TextBox 2">
            <a:extLst>
              <a:ext uri="{FF2B5EF4-FFF2-40B4-BE49-F238E27FC236}">
                <a16:creationId xmlns:a16="http://schemas.microsoft.com/office/drawing/2014/main" id="{F31170B3-CE05-677D-17E4-29F88B440A2B}"/>
              </a:ext>
            </a:extLst>
          </p:cNvPr>
          <p:cNvSpPr txBox="1"/>
          <p:nvPr/>
        </p:nvSpPr>
        <p:spPr>
          <a:xfrm>
            <a:off x="528810" y="484742"/>
            <a:ext cx="998679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Challenges &amp; errors encountered during solution design</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7117C6F9-2453-82C2-0301-F725A4E24F3D}"/>
              </a:ext>
            </a:extLst>
          </p:cNvPr>
          <p:cNvSpPr txBox="1"/>
          <p:nvPr/>
        </p:nvSpPr>
        <p:spPr>
          <a:xfrm>
            <a:off x="668065" y="1403131"/>
            <a:ext cx="10752082"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Ø"/>
            </a:pPr>
            <a:r>
              <a:rPr lang="en-US" dirty="0"/>
              <a:t>Other team’s dependency</a:t>
            </a:r>
          </a:p>
          <a:p>
            <a:endParaRPr lang="en-US" dirty="0"/>
          </a:p>
          <a:p>
            <a:pPr marL="285750" indent="-285750">
              <a:buFont typeface="Wingdings" panose="05000000000000000000" pitchFamily="2" charset="2"/>
              <a:buChar char="Ø"/>
            </a:pPr>
            <a:r>
              <a:rPr lang="en-US" dirty="0"/>
              <a:t>Mock DB/API creation</a:t>
            </a:r>
          </a:p>
          <a:p>
            <a:endParaRPr lang="en-US" dirty="0"/>
          </a:p>
          <a:p>
            <a:pPr marL="285750" indent="-285750">
              <a:buFont typeface="Wingdings" panose="05000000000000000000" pitchFamily="2" charset="2"/>
              <a:buChar char="Ø"/>
            </a:pPr>
            <a:r>
              <a:rPr lang="en-US" dirty="0"/>
              <a:t>Exceptions while integrating Micro services</a:t>
            </a:r>
          </a:p>
          <a:p>
            <a:endParaRPr lang="en-US" dirty="0"/>
          </a:p>
          <a:p>
            <a:pPr marL="285750" indent="-285750">
              <a:buFont typeface="Wingdings" panose="05000000000000000000" pitchFamily="2" charset="2"/>
              <a:buChar char="Ø"/>
            </a:pPr>
            <a:r>
              <a:rPr lang="en-US" dirty="0"/>
              <a:t>Unable to PUSH the docker thru JENKINS due to authentication issue. </a:t>
            </a:r>
          </a:p>
          <a:p>
            <a:endParaRPr lang="en-US" dirty="0"/>
          </a:p>
          <a:p>
            <a:pPr marL="285750" indent="-285750">
              <a:buFont typeface="Wingdings" panose="05000000000000000000" pitchFamily="2" charset="2"/>
              <a:buChar char="Ø"/>
            </a:pPr>
            <a:r>
              <a:rPr lang="en-US" dirty="0"/>
              <a:t>Cloud Deployment</a:t>
            </a:r>
          </a:p>
        </p:txBody>
      </p:sp>
    </p:spTree>
    <p:extLst>
      <p:ext uri="{BB962C8B-B14F-4D97-AF65-F5344CB8AC3E}">
        <p14:creationId xmlns:p14="http://schemas.microsoft.com/office/powerpoint/2010/main" val="2158295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F87A90-AB31-EC11-B139-5CC91765BE7A}"/>
              </a:ext>
            </a:extLst>
          </p:cNvPr>
          <p:cNvSpPr>
            <a:spLocks noGrp="1"/>
          </p:cNvSpPr>
          <p:nvPr>
            <p:ph type="sldNum" sz="quarter" idx="15"/>
          </p:nvPr>
        </p:nvSpPr>
        <p:spPr/>
        <p:txBody>
          <a:bodyPr/>
          <a:lstStyle/>
          <a:p>
            <a:fld id="{0879F475-59B1-4993-848A-C2B683DE9AF5}" type="slidenum">
              <a:rPr lang="en-IN" smtClean="0"/>
              <a:pPr/>
              <a:t>44</a:t>
            </a:fld>
            <a:endParaRPr lang="en-IN" dirty="0"/>
          </a:p>
        </p:txBody>
      </p:sp>
      <p:sp>
        <p:nvSpPr>
          <p:cNvPr id="3" name="TextBox 2">
            <a:extLst>
              <a:ext uri="{FF2B5EF4-FFF2-40B4-BE49-F238E27FC236}">
                <a16:creationId xmlns:a16="http://schemas.microsoft.com/office/drawing/2014/main" id="{32B43724-8F0E-3B33-2BB0-447905F50A8C}"/>
              </a:ext>
            </a:extLst>
          </p:cNvPr>
          <p:cNvSpPr txBox="1"/>
          <p:nvPr/>
        </p:nvSpPr>
        <p:spPr>
          <a:xfrm>
            <a:off x="528810" y="484742"/>
            <a:ext cx="791011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Learnings &amp; enhancements</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32DD78A-1627-2AB0-0E57-820A4FE7DF8F}"/>
              </a:ext>
            </a:extLst>
          </p:cNvPr>
          <p:cNvSpPr txBox="1"/>
          <p:nvPr/>
        </p:nvSpPr>
        <p:spPr>
          <a:xfrm>
            <a:off x="483133" y="1044466"/>
            <a:ext cx="10941269" cy="53846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nSpc>
                <a:spcPct val="250000"/>
              </a:lnSpc>
              <a:buAutoNum type="arabicPeriod"/>
            </a:pPr>
            <a:r>
              <a:rPr lang="en-US" sz="1400" dirty="0"/>
              <a:t>Analyzed to implement the solution to integrate “</a:t>
            </a:r>
            <a:r>
              <a:rPr lang="en-US" sz="1400" dirty="0" err="1"/>
              <a:t>Ecrion</a:t>
            </a:r>
            <a:r>
              <a:rPr lang="en-US" sz="1400" dirty="0"/>
              <a:t>” Software to generate PDF during Order creation and real time tracking updates. </a:t>
            </a:r>
          </a:p>
          <a:p>
            <a:pPr marL="342900" indent="-342900">
              <a:lnSpc>
                <a:spcPct val="250000"/>
              </a:lnSpc>
              <a:buAutoNum type="arabicPeriod"/>
            </a:pPr>
            <a:r>
              <a:rPr lang="en-US" sz="1400" dirty="0"/>
              <a:t>Learned to create Mock Data for testing API’s. </a:t>
            </a:r>
          </a:p>
          <a:p>
            <a:pPr marL="342900" indent="-342900">
              <a:lnSpc>
                <a:spcPct val="250000"/>
              </a:lnSpc>
              <a:buAutoNum type="arabicPeriod"/>
            </a:pPr>
            <a:r>
              <a:rPr lang="en-US" sz="1400" dirty="0"/>
              <a:t>Learnt Mongo DB Atlas</a:t>
            </a:r>
          </a:p>
          <a:p>
            <a:pPr marL="342900" indent="-342900">
              <a:lnSpc>
                <a:spcPct val="250000"/>
              </a:lnSpc>
              <a:buAutoNum type="arabicPeriod"/>
            </a:pPr>
            <a:r>
              <a:rPr lang="en-US" sz="1400" dirty="0"/>
              <a:t>Implementing Kafka</a:t>
            </a:r>
          </a:p>
          <a:p>
            <a:pPr marL="342900" indent="-342900">
              <a:lnSpc>
                <a:spcPct val="250000"/>
              </a:lnSpc>
              <a:buAutoNum type="arabicPeriod"/>
            </a:pPr>
            <a:r>
              <a:rPr lang="en-US" sz="1400" dirty="0"/>
              <a:t>Need to implement a logic to find shortest route based on geo location and send to the 3</a:t>
            </a:r>
            <a:r>
              <a:rPr lang="en-US" sz="1400" baseline="30000" dirty="0"/>
              <a:t>rd</a:t>
            </a:r>
            <a:r>
              <a:rPr lang="en-US" sz="1400" dirty="0"/>
              <a:t> party delivery Partners for Last mile delivery. </a:t>
            </a:r>
          </a:p>
          <a:p>
            <a:pPr marL="342900" indent="-342900">
              <a:lnSpc>
                <a:spcPct val="250000"/>
              </a:lnSpc>
              <a:buAutoNum type="arabicPeriod"/>
            </a:pPr>
            <a:r>
              <a:rPr lang="en-US" sz="1400" dirty="0"/>
              <a:t>Need to generate report based on the orders in scheduled manner to provide discounts to users and remind him if this subscribed order, Also based on geo location suggest the mostly ordered item availability to nearest stores with price discounts. </a:t>
            </a:r>
          </a:p>
          <a:p>
            <a:pPr marL="342900" indent="-342900">
              <a:lnSpc>
                <a:spcPct val="250000"/>
              </a:lnSpc>
              <a:buAutoNum type="arabicPeriod"/>
            </a:pPr>
            <a:endParaRPr lang="en-US" sz="1400" dirty="0"/>
          </a:p>
        </p:txBody>
      </p:sp>
    </p:spTree>
    <p:extLst>
      <p:ext uri="{BB962C8B-B14F-4D97-AF65-F5344CB8AC3E}">
        <p14:creationId xmlns:p14="http://schemas.microsoft.com/office/powerpoint/2010/main" val="3947086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07361-9173-A97B-566E-33BEE761A1FA}"/>
              </a:ext>
            </a:extLst>
          </p:cNvPr>
          <p:cNvSpPr>
            <a:spLocks noGrp="1"/>
          </p:cNvSpPr>
          <p:nvPr>
            <p:ph type="sldNum" sz="quarter" idx="15"/>
          </p:nvPr>
        </p:nvSpPr>
        <p:spPr/>
        <p:txBody>
          <a:bodyPr/>
          <a:lstStyle/>
          <a:p>
            <a:fld id="{0879F475-59B1-4993-848A-C2B683DE9AF5}" type="slidenum">
              <a:rPr lang="en-IN" smtClean="0"/>
              <a:pPr/>
              <a:t>45</a:t>
            </a:fld>
            <a:endParaRPr lang="en-IN" dirty="0"/>
          </a:p>
        </p:txBody>
      </p:sp>
      <p:sp>
        <p:nvSpPr>
          <p:cNvPr id="3" name="TextBox 2">
            <a:extLst>
              <a:ext uri="{FF2B5EF4-FFF2-40B4-BE49-F238E27FC236}">
                <a16:creationId xmlns:a16="http://schemas.microsoft.com/office/drawing/2014/main" id="{FBD1FCFC-431A-9838-00EB-3ED769CEB92D}"/>
              </a:ext>
            </a:extLst>
          </p:cNvPr>
          <p:cNvSpPr txBox="1"/>
          <p:nvPr/>
        </p:nvSpPr>
        <p:spPr>
          <a:xfrm>
            <a:off x="528810" y="484742"/>
            <a:ext cx="890673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What extra has been implemented in the Capstone Project</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87728FBD-3214-54DD-09F8-3A5115BC38A9}"/>
              </a:ext>
            </a:extLst>
          </p:cNvPr>
          <p:cNvSpPr txBox="1"/>
          <p:nvPr/>
        </p:nvSpPr>
        <p:spPr>
          <a:xfrm>
            <a:off x="610914" y="1667896"/>
            <a:ext cx="10598369"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nSpc>
                <a:spcPct val="250000"/>
              </a:lnSpc>
              <a:buAutoNum type="arabicPeriod"/>
            </a:pPr>
            <a:r>
              <a:rPr lang="en-US" dirty="0"/>
              <a:t>API has been created in addition to display the Shipping method in Item Page</a:t>
            </a:r>
          </a:p>
          <a:p>
            <a:pPr marL="342900" indent="-342900">
              <a:lnSpc>
                <a:spcPct val="250000"/>
              </a:lnSpc>
              <a:buAutoNum type="arabicPeriod"/>
            </a:pPr>
            <a:r>
              <a:rPr lang="en-US" dirty="0"/>
              <a:t>To track the real time Order status KAFKA Topic  will be monitored and status will be updated. This is developed instead of creating a stand-alone program to update the status on scheduled manner. </a:t>
            </a:r>
          </a:p>
          <a:p>
            <a:pPr marL="342900" indent="-342900">
              <a:lnSpc>
                <a:spcPct val="250000"/>
              </a:lnSpc>
              <a:buAutoNum type="arabicPeriod"/>
            </a:pPr>
            <a:r>
              <a:rPr lang="en-US" dirty="0"/>
              <a:t>Also developed notification API to send alert once the order is created including Order ID. </a:t>
            </a:r>
          </a:p>
          <a:p>
            <a:endParaRPr lang="en-US" dirty="0"/>
          </a:p>
        </p:txBody>
      </p:sp>
    </p:spTree>
    <p:extLst>
      <p:ext uri="{BB962C8B-B14F-4D97-AF65-F5344CB8AC3E}">
        <p14:creationId xmlns:p14="http://schemas.microsoft.com/office/powerpoint/2010/main" val="2209753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535531"/>
          </a:xfrm>
        </p:spPr>
        <p:txBody>
          <a:bodyPr/>
          <a:lstStyle/>
          <a:p>
            <a:pPr algn="ctr"/>
            <a:r>
              <a:rPr lang="en-US" sz="3200" dirty="0"/>
              <a:t>Thank You</a:t>
            </a:r>
          </a:p>
        </p:txBody>
      </p:sp>
    </p:spTree>
    <p:extLst>
      <p:ext uri="{BB962C8B-B14F-4D97-AF65-F5344CB8AC3E}">
        <p14:creationId xmlns:p14="http://schemas.microsoft.com/office/powerpoint/2010/main" val="380597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EAB66F-B5D8-564F-1BC5-695C059B8124}"/>
              </a:ext>
            </a:extLst>
          </p:cNvPr>
          <p:cNvSpPr>
            <a:spLocks noGrp="1"/>
          </p:cNvSpPr>
          <p:nvPr>
            <p:ph type="sldNum" sz="quarter" idx="15"/>
          </p:nvPr>
        </p:nvSpPr>
        <p:spPr/>
        <p:txBody>
          <a:bodyPr/>
          <a:lstStyle/>
          <a:p>
            <a:fld id="{0879F475-59B1-4993-848A-C2B683DE9AF5}" type="slidenum">
              <a:rPr lang="en-IN" smtClean="0"/>
              <a:pPr/>
              <a:t>5</a:t>
            </a:fld>
            <a:endParaRPr lang="en-IN" dirty="0"/>
          </a:p>
        </p:txBody>
      </p:sp>
      <p:sp>
        <p:nvSpPr>
          <p:cNvPr id="3" name="TextBox 2">
            <a:extLst>
              <a:ext uri="{FF2B5EF4-FFF2-40B4-BE49-F238E27FC236}">
                <a16:creationId xmlns:a16="http://schemas.microsoft.com/office/drawing/2014/main" id="{7030B24F-4191-EAAE-4910-A3E63F21C4D5}"/>
              </a:ext>
            </a:extLst>
          </p:cNvPr>
          <p:cNvSpPr txBox="1"/>
          <p:nvPr/>
        </p:nvSpPr>
        <p:spPr>
          <a:xfrm>
            <a:off x="339624" y="207027"/>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Capstone Project solution design</a:t>
            </a:r>
            <a:endParaRPr lang="en-IN" sz="2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0DD1BD7A-7191-15EC-A2B8-97C3EC90F0A5}"/>
              </a:ext>
            </a:extLst>
          </p:cNvPr>
          <p:cNvSpPr txBox="1"/>
          <p:nvPr/>
        </p:nvSpPr>
        <p:spPr>
          <a:xfrm>
            <a:off x="376600" y="703956"/>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Architecture – GROUP 03</a:t>
            </a:r>
          </a:p>
        </p:txBody>
      </p:sp>
      <p:graphicFrame>
        <p:nvGraphicFramePr>
          <p:cNvPr id="9" name="Object 8">
            <a:extLst>
              <a:ext uri="{FF2B5EF4-FFF2-40B4-BE49-F238E27FC236}">
                <a16:creationId xmlns:a16="http://schemas.microsoft.com/office/drawing/2014/main" id="{93B7C7F9-E5AB-0A89-5B2D-C6ECED079BAC}"/>
              </a:ext>
            </a:extLst>
          </p:cNvPr>
          <p:cNvGraphicFramePr>
            <a:graphicFrameLocks noChangeAspect="1"/>
          </p:cNvGraphicFramePr>
          <p:nvPr>
            <p:extLst>
              <p:ext uri="{D42A27DB-BD31-4B8C-83A1-F6EECF244321}">
                <p14:modId xmlns:p14="http://schemas.microsoft.com/office/powerpoint/2010/main" val="3191603896"/>
              </p:ext>
            </p:extLst>
          </p:nvPr>
        </p:nvGraphicFramePr>
        <p:xfrm>
          <a:off x="10479088" y="1470025"/>
          <a:ext cx="2057400" cy="431800"/>
        </p:xfrm>
        <a:graphic>
          <a:graphicData uri="http://schemas.openxmlformats.org/presentationml/2006/ole">
            <mc:AlternateContent xmlns:mc="http://schemas.openxmlformats.org/markup-compatibility/2006">
              <mc:Choice xmlns:v="urn:schemas-microsoft-com:vml" Requires="v">
                <p:oleObj name="Packager Shell Object" showAsIcon="1" r:id="rId2" imgW="2057040" imgH="431640" progId="Package">
                  <p:embed/>
                </p:oleObj>
              </mc:Choice>
              <mc:Fallback>
                <p:oleObj name="Packager Shell Object" showAsIcon="1" r:id="rId2" imgW="2057040" imgH="431640" progId="Package">
                  <p:embed/>
                  <p:pic>
                    <p:nvPicPr>
                      <p:cNvPr id="9" name="Object 8">
                        <a:extLst>
                          <a:ext uri="{FF2B5EF4-FFF2-40B4-BE49-F238E27FC236}">
                            <a16:creationId xmlns:a16="http://schemas.microsoft.com/office/drawing/2014/main" id="{93B7C7F9-E5AB-0A89-5B2D-C6ECED079BAC}"/>
                          </a:ext>
                        </a:extLst>
                      </p:cNvPr>
                      <p:cNvPicPr/>
                      <p:nvPr/>
                    </p:nvPicPr>
                    <p:blipFill>
                      <a:blip r:embed="rId3"/>
                      <a:stretch>
                        <a:fillRect/>
                      </a:stretch>
                    </p:blipFill>
                    <p:spPr>
                      <a:xfrm>
                        <a:off x="10479088" y="1470025"/>
                        <a:ext cx="2057400" cy="431800"/>
                      </a:xfrm>
                      <a:prstGeom prst="rect">
                        <a:avLst/>
                      </a:prstGeom>
                    </p:spPr>
                  </p:pic>
                </p:oleObj>
              </mc:Fallback>
            </mc:AlternateContent>
          </a:graphicData>
        </a:graphic>
      </p:graphicFrame>
      <p:pic>
        <p:nvPicPr>
          <p:cNvPr id="1028" name="Picture 4">
            <a:extLst>
              <a:ext uri="{FF2B5EF4-FFF2-40B4-BE49-F238E27FC236}">
                <a16:creationId xmlns:a16="http://schemas.microsoft.com/office/drawing/2014/main" id="{16279797-EBDC-A646-B3E6-3D7DCDAC616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2584" y="1245479"/>
            <a:ext cx="10311161" cy="5188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1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EEC87-CF27-75CB-5972-7165CA666C7C}"/>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6" name="Picture 5" descr="A diagram of a diagram of a person's life cycle&#10;&#10;Description automatically generated">
            <a:extLst>
              <a:ext uri="{FF2B5EF4-FFF2-40B4-BE49-F238E27FC236}">
                <a16:creationId xmlns:a16="http://schemas.microsoft.com/office/drawing/2014/main" id="{165C2445-237A-6950-2533-26AB00093B7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200136" y="675920"/>
            <a:ext cx="4160434" cy="5790690"/>
          </a:xfrm>
          <a:prstGeom prst="rect">
            <a:avLst/>
          </a:prstGeom>
          <a:ln>
            <a:solidFill>
              <a:schemeClr val="tx1"/>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F8B55BF-D275-8966-6A41-7F1BE3902A9C}"/>
              </a:ext>
            </a:extLst>
          </p:cNvPr>
          <p:cNvSpPr txBox="1"/>
          <p:nvPr/>
        </p:nvSpPr>
        <p:spPr>
          <a:xfrm>
            <a:off x="552252" y="391390"/>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Use Case – GROUP 03</a:t>
            </a:r>
          </a:p>
        </p:txBody>
      </p:sp>
      <p:graphicFrame>
        <p:nvGraphicFramePr>
          <p:cNvPr id="8" name="Object 7">
            <a:extLst>
              <a:ext uri="{FF2B5EF4-FFF2-40B4-BE49-F238E27FC236}">
                <a16:creationId xmlns:a16="http://schemas.microsoft.com/office/drawing/2014/main" id="{74E8E872-B7FF-835A-A7CC-171DA13C960D}"/>
              </a:ext>
            </a:extLst>
          </p:cNvPr>
          <p:cNvGraphicFramePr>
            <a:graphicFrameLocks noChangeAspect="1"/>
          </p:cNvGraphicFramePr>
          <p:nvPr>
            <p:extLst>
              <p:ext uri="{D42A27DB-BD31-4B8C-83A1-F6EECF244321}">
                <p14:modId xmlns:p14="http://schemas.microsoft.com/office/powerpoint/2010/main" val="251203643"/>
              </p:ext>
            </p:extLst>
          </p:nvPr>
        </p:nvGraphicFramePr>
        <p:xfrm>
          <a:off x="7655187" y="924669"/>
          <a:ext cx="2085975" cy="431800"/>
        </p:xfrm>
        <a:graphic>
          <a:graphicData uri="http://schemas.openxmlformats.org/presentationml/2006/ole">
            <mc:AlternateContent xmlns:mc="http://schemas.openxmlformats.org/markup-compatibility/2006">
              <mc:Choice xmlns:v="urn:schemas-microsoft-com:vml" Requires="v">
                <p:oleObj name="Packager Shell Object" showAsIcon="1" r:id="rId3" imgW="2085480" imgH="431640" progId="Package">
                  <p:embed/>
                </p:oleObj>
              </mc:Choice>
              <mc:Fallback>
                <p:oleObj name="Packager Shell Object" showAsIcon="1" r:id="rId3" imgW="2085480" imgH="431640" progId="Package">
                  <p:embed/>
                  <p:pic>
                    <p:nvPicPr>
                      <p:cNvPr id="8" name="Object 7">
                        <a:extLst>
                          <a:ext uri="{FF2B5EF4-FFF2-40B4-BE49-F238E27FC236}">
                            <a16:creationId xmlns:a16="http://schemas.microsoft.com/office/drawing/2014/main" id="{74E8E872-B7FF-835A-A7CC-171DA13C960D}"/>
                          </a:ext>
                        </a:extLst>
                      </p:cNvPr>
                      <p:cNvPicPr/>
                      <p:nvPr/>
                    </p:nvPicPr>
                    <p:blipFill>
                      <a:blip r:embed="rId4"/>
                      <a:stretch>
                        <a:fillRect/>
                      </a:stretch>
                    </p:blipFill>
                    <p:spPr>
                      <a:xfrm>
                        <a:off x="7655187" y="924669"/>
                        <a:ext cx="2085975" cy="431800"/>
                      </a:xfrm>
                      <a:prstGeom prst="rect">
                        <a:avLst/>
                      </a:prstGeom>
                    </p:spPr>
                  </p:pic>
                </p:oleObj>
              </mc:Fallback>
            </mc:AlternateContent>
          </a:graphicData>
        </a:graphic>
      </p:graphicFrame>
    </p:spTree>
    <p:extLst>
      <p:ext uri="{BB962C8B-B14F-4D97-AF65-F5344CB8AC3E}">
        <p14:creationId xmlns:p14="http://schemas.microsoft.com/office/powerpoint/2010/main" val="295296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EEC87-CF27-75CB-5972-7165CA666C7C}"/>
              </a:ext>
            </a:extLst>
          </p:cNvPr>
          <p:cNvSpPr>
            <a:spLocks noGrp="1"/>
          </p:cNvSpPr>
          <p:nvPr>
            <p:ph type="sldNum" sz="quarter" idx="15"/>
          </p:nvPr>
        </p:nvSpPr>
        <p:spPr/>
        <p:txBody>
          <a:bodyPr/>
          <a:lstStyle/>
          <a:p>
            <a:fld id="{0879F475-59B1-4993-848A-C2B683DE9AF5}" type="slidenum">
              <a:rPr lang="en-IN" smtClean="0"/>
              <a:pPr/>
              <a:t>7</a:t>
            </a:fld>
            <a:endParaRPr lang="en-IN" dirty="0"/>
          </a:p>
        </p:txBody>
      </p:sp>
      <p:sp>
        <p:nvSpPr>
          <p:cNvPr id="4" name="TextBox 3">
            <a:extLst>
              <a:ext uri="{FF2B5EF4-FFF2-40B4-BE49-F238E27FC236}">
                <a16:creationId xmlns:a16="http://schemas.microsoft.com/office/drawing/2014/main" id="{A22788C2-7FE1-5344-F7B5-2375E4FC9A5D}"/>
              </a:ext>
            </a:extLst>
          </p:cNvPr>
          <p:cNvSpPr txBox="1"/>
          <p:nvPr/>
        </p:nvSpPr>
        <p:spPr>
          <a:xfrm>
            <a:off x="544568" y="238663"/>
            <a:ext cx="3125514" cy="369332"/>
          </a:xfrm>
          <a:prstGeom prst="rect">
            <a:avLst/>
          </a:prstGeom>
          <a:noFill/>
        </p:spPr>
        <p:txBody>
          <a:bodyPr wrap="square" rtlCol="0">
            <a:spAutoFit/>
          </a:bodyPr>
          <a:lstStyle/>
          <a:p>
            <a:r>
              <a:rPr lang="en-US" u="sng" dirty="0">
                <a:ln w="0"/>
                <a:effectLst>
                  <a:outerShdw blurRad="38100" dist="19050" dir="2700000" algn="tl" rotWithShape="0">
                    <a:schemeClr val="dk1">
                      <a:alpha val="40000"/>
                    </a:schemeClr>
                  </a:outerShdw>
                </a:effectLst>
              </a:rPr>
              <a:t>Service Calls – GROUP 03</a:t>
            </a:r>
          </a:p>
        </p:txBody>
      </p:sp>
      <p:pic>
        <p:nvPicPr>
          <p:cNvPr id="2050" name="Picture 2">
            <a:extLst>
              <a:ext uri="{FF2B5EF4-FFF2-40B4-BE49-F238E27FC236}">
                <a16:creationId xmlns:a16="http://schemas.microsoft.com/office/drawing/2014/main" id="{8562DDFE-AA49-9F35-501E-AE510499393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6890" y="664633"/>
            <a:ext cx="10978220" cy="5723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386920" y="159364"/>
            <a:ext cx="7094862"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Technology Stacks</a:t>
            </a:r>
            <a:endParaRPr lang="en-IN" sz="24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D141EE2C-9837-486A-6448-5AE23F8A6EAD}"/>
              </a:ext>
            </a:extLst>
          </p:cNvPr>
          <p:cNvSpPr/>
          <p:nvPr/>
        </p:nvSpPr>
        <p:spPr>
          <a:xfrm>
            <a:off x="528810" y="1366092"/>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2AFB4-9337-4DEC-D221-EAFC5815C68D}"/>
              </a:ext>
            </a:extLst>
          </p:cNvPr>
          <p:cNvPicPr>
            <a:picLocks noChangeAspect="1"/>
          </p:cNvPicPr>
          <p:nvPr/>
        </p:nvPicPr>
        <p:blipFill>
          <a:blip r:embed="rId2"/>
          <a:stretch>
            <a:fillRect/>
          </a:stretch>
        </p:blipFill>
        <p:spPr>
          <a:xfrm>
            <a:off x="1773621" y="818924"/>
            <a:ext cx="8615855" cy="5220152"/>
          </a:xfrm>
          <a:prstGeom prst="rect">
            <a:avLst/>
          </a:prstGeom>
        </p:spPr>
      </p:pic>
    </p:spTree>
    <p:extLst>
      <p:ext uri="{BB962C8B-B14F-4D97-AF65-F5344CB8AC3E}">
        <p14:creationId xmlns:p14="http://schemas.microsoft.com/office/powerpoint/2010/main" val="3783723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03372" y="3429000"/>
            <a:ext cx="8669227" cy="954107"/>
          </a:xfrm>
          <a:prstGeom prst="rect">
            <a:avLst/>
          </a:prstGeom>
          <a:noFill/>
        </p:spPr>
        <p:txBody>
          <a:bodyPr wrap="square" rtlCol="0">
            <a:spAutoFit/>
          </a:bodyPr>
          <a:lstStyle/>
          <a:p>
            <a:r>
              <a:rPr lang="en-IN" sz="2800" b="1" dirty="0">
                <a:solidFill>
                  <a:schemeClr val="bg1"/>
                </a:solidFill>
                <a:latin typeface="Bogle" panose="020B0503020203060203" pitchFamily="34" charset="0"/>
              </a:rPr>
              <a:t>Team 6 – Secure Payment, Order Confirmation,</a:t>
            </a:r>
          </a:p>
          <a:p>
            <a:r>
              <a:rPr lang="en-IN" sz="2800" b="1" dirty="0">
                <a:solidFill>
                  <a:schemeClr val="bg1"/>
                </a:solidFill>
                <a:latin typeface="Bogle" panose="020B0503020203060203" pitchFamily="34" charset="0"/>
              </a:rPr>
              <a:t>Real-time Inventory update</a:t>
            </a: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222991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HINKCELLUNDODONOTDELETE" val="0"/>
  <p:tag name="TEMPLATELASTEDITED" val="2022-01-18 06:01 P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27799</TotalTime>
  <Words>1657</Words>
  <Application>Microsoft Office PowerPoint</Application>
  <PresentationFormat>Widescreen</PresentationFormat>
  <Paragraphs>397</Paragraphs>
  <Slides>46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5" baseType="lpstr">
      <vt:lpstr>Arial</vt:lpstr>
      <vt:lpstr>Bogle</vt:lpstr>
      <vt:lpstr>Calibri</vt:lpstr>
      <vt:lpstr>Segoe UI</vt:lpstr>
      <vt:lpstr>Times New Roman</vt:lpstr>
      <vt:lpstr>Wingdings</vt:lpstr>
      <vt:lpstr>Office Theme</vt:lpstr>
      <vt:lpstr>think-cell Slide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Shabaresh Rao [UNext]</dc:creator>
  <cp:lastModifiedBy>Radhika Kondavaram</cp:lastModifiedBy>
  <cp:revision>501</cp:revision>
  <dcterms:created xsi:type="dcterms:W3CDTF">2022-01-18T12:35:56Z</dcterms:created>
  <dcterms:modified xsi:type="dcterms:W3CDTF">2023-12-15T11:41:06Z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MSIP_Label_b24820e8-223f-4ed2-bd95-81c83f641284_Enabled">
    <vt:lpwstr>true</vt:lpwstr>
  </property>
  <property fmtid="{D5CDD505-2E9C-101B-9397-08002B2CF9AE}" pid="5" name="MSIP_Label_b24820e8-223f-4ed2-bd95-81c83f641284_SetDate">
    <vt:lpwstr>2023-04-03T17:11:38Z</vt:lpwstr>
  </property>
  <property fmtid="{D5CDD505-2E9C-101B-9397-08002B2CF9AE}" pid="6" name="MSIP_Label_b24820e8-223f-4ed2-bd95-81c83f641284_Method">
    <vt:lpwstr>Standard</vt:lpwstr>
  </property>
  <property fmtid="{D5CDD505-2E9C-101B-9397-08002B2CF9AE}" pid="7" name="MSIP_Label_b24820e8-223f-4ed2-bd95-81c83f641284_Name">
    <vt:lpwstr>b24820e8-223f-4ed2-bd95-81c83f641284</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ActionId">
    <vt:lpwstr>29cd9cee-92bb-4ab8-b384-aebfd251f2b4</vt:lpwstr>
  </property>
  <property fmtid="{D5CDD505-2E9C-101B-9397-08002B2CF9AE}" pid="10" name="MSIP_Label_b24820e8-223f-4ed2-bd95-81c83f641284_ContentBits">
    <vt:lpwstr>0</vt:lpwstr>
  </property>
</Properties>
</file>